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s/slide1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8.xml" ContentType="application/vnd.openxmlformats-officedocument.presentationml.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3.xml" ContentType="application/vnd.openxmlformats-officedocument.presentationml.notesSlide+xml"/>
  <Override PartName="/ppt/slideMasters/slideMaster2.xml" ContentType="application/vnd.openxmlformats-officedocument.presentationml.slideMaster+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22.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sldIdLst>
    <p:sldId id="256" r:id="rId3"/>
    <p:sldId id="257" r:id="rId4"/>
    <p:sldId id="264" r:id="rId5"/>
    <p:sldId id="262" r:id="rId6"/>
    <p:sldId id="259" r:id="rId7"/>
    <p:sldId id="260" r:id="rId8"/>
    <p:sldId id="263" r:id="rId9"/>
    <p:sldId id="289" r:id="rId10"/>
    <p:sldId id="265" r:id="rId11"/>
    <p:sldId id="266" r:id="rId12"/>
    <p:sldId id="267" r:id="rId13"/>
    <p:sldId id="296" r:id="rId14"/>
    <p:sldId id="297" r:id="rId15"/>
    <p:sldId id="299" r:id="rId16"/>
    <p:sldId id="300" r:id="rId17"/>
    <p:sldId id="301" r:id="rId18"/>
    <p:sldId id="291" r:id="rId19"/>
    <p:sldId id="268" r:id="rId20"/>
    <p:sldId id="269" r:id="rId21"/>
    <p:sldId id="281" r:id="rId22"/>
    <p:sldId id="270" r:id="rId23"/>
    <p:sldId id="271" r:id="rId24"/>
    <p:sldId id="272" r:id="rId25"/>
    <p:sldId id="273" r:id="rId26"/>
    <p:sldId id="274" r:id="rId27"/>
    <p:sldId id="277" r:id="rId28"/>
    <p:sldId id="278" r:id="rId29"/>
    <p:sldId id="279" r:id="rId30"/>
    <p:sldId id="280" r:id="rId31"/>
    <p:sldId id="275" r:id="rId32"/>
    <p:sldId id="282" r:id="rId33"/>
    <p:sldId id="283" r:id="rId34"/>
    <p:sldId id="284" r:id="rId35"/>
    <p:sldId id="290" r:id="rId36"/>
    <p:sldId id="276" r:id="rId37"/>
    <p:sldId id="286" r:id="rId38"/>
    <p:sldId id="292" r:id="rId39"/>
    <p:sldId id="293" r:id="rId40"/>
    <p:sldId id="294" r:id="rId41"/>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C16"/>
    <a:srgbClr val="0C788E"/>
    <a:srgbClr val="006666"/>
    <a:srgbClr val="0099CC"/>
    <a:srgbClr val="660066"/>
    <a:srgbClr val="CC6600"/>
    <a:srgbClr val="FF66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0" autoAdjust="0"/>
    <p:restoredTop sz="82384" autoAdjust="0"/>
  </p:normalViewPr>
  <p:slideViewPr>
    <p:cSldViewPr>
      <p:cViewPr>
        <p:scale>
          <a:sx n="66" d="100"/>
          <a:sy n="66" d="100"/>
        </p:scale>
        <p:origin x="-1422" y="132"/>
      </p:cViewPr>
      <p:guideLst>
        <p:guide orient="horz" pos="2160"/>
        <p:guide pos="2880"/>
      </p:guideLst>
    </p:cSldViewPr>
  </p:slideViewPr>
  <p:outlineViewPr>
    <p:cViewPr>
      <p:scale>
        <a:sx n="33" d="100"/>
        <a:sy n="33" d="100"/>
      </p:scale>
      <p:origin x="0" y="408"/>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3D69D2-18A7-4A40-9B8C-176117178BEE}" type="datetimeFigureOut">
              <a:rPr lang="en-US" smtClean="0"/>
              <a:pPr/>
              <a:t>11/17/2015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7587F5-E2F2-416E-9046-59D73810A439}" type="slidenum">
              <a:rPr lang="en-US" smtClean="0"/>
              <a:pPr/>
              <a:t>‹#›</a:t>
            </a:fld>
            <a:endParaRPr lang="en-US"/>
          </a:p>
        </p:txBody>
      </p:sp>
    </p:spTree>
    <p:extLst>
      <p:ext uri="{BB962C8B-B14F-4D97-AF65-F5344CB8AC3E}">
        <p14:creationId xmlns:p14="http://schemas.microsoft.com/office/powerpoint/2010/main" val="2830384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Impact of the Internet</a:t>
            </a:r>
            <a:endParaRPr lang="en-US" dirty="0"/>
          </a:p>
        </p:txBody>
      </p:sp>
      <p:sp>
        <p:nvSpPr>
          <p:cNvPr id="4" name="Slide Number Placeholder 3"/>
          <p:cNvSpPr>
            <a:spLocks noGrp="1"/>
          </p:cNvSpPr>
          <p:nvPr>
            <p:ph type="sldNum" sz="quarter" idx="10"/>
          </p:nvPr>
        </p:nvSpPr>
        <p:spPr/>
        <p:txBody>
          <a:bodyPr/>
          <a:lstStyle/>
          <a:p>
            <a:fld id="{0D7587F5-E2F2-416E-9046-59D73810A439}"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management: research</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9448ACFA-E35B-4147-B732-15C54626BB77}" type="slidenum">
              <a:rPr lang="en-US" smtClean="0"/>
              <a:pPr/>
              <a:t>29</a:t>
            </a:fld>
            <a:endParaRPr lang="en-US"/>
          </a:p>
        </p:txBody>
      </p:sp>
    </p:spTree>
    <p:extLst>
      <p:ext uri="{BB962C8B-B14F-4D97-AF65-F5344CB8AC3E}">
        <p14:creationId xmlns:p14="http://schemas.microsoft.com/office/powerpoint/2010/main" val="3948080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smtClean="0"/>
              <a:t>Legislation: </a:t>
            </a:r>
            <a:r>
              <a:rPr lang="en-US" sz="2300" dirty="0" smtClean="0"/>
              <a:t>mandatory that policy keeps </a:t>
            </a:r>
            <a:r>
              <a:rPr lang="en-US" sz="2800" dirty="0" smtClean="0"/>
              <a:t>up with technology so that citizens gain confidence in the new technology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People’s momentarily  context  and  roles  can  determine  their  attitudes  towards  new technology. An employee will resist his boss’ access to his or her mailbox while the   same   person   may   demand   the   same   insight   into   the   mailboxes   of subordinates.</a:t>
            </a:r>
          </a:p>
          <a:p>
            <a:pPr lvl="1"/>
            <a:endParaRPr lang="en-US" b="1" dirty="0" smtClean="0"/>
          </a:p>
        </p:txBody>
      </p:sp>
      <p:sp>
        <p:nvSpPr>
          <p:cNvPr id="4" name="Slide Number Placeholder 3"/>
          <p:cNvSpPr>
            <a:spLocks noGrp="1"/>
          </p:cNvSpPr>
          <p:nvPr>
            <p:ph type="sldNum" sz="quarter" idx="10"/>
          </p:nvPr>
        </p:nvSpPr>
        <p:spPr/>
        <p:txBody>
          <a:bodyPr/>
          <a:lstStyle/>
          <a:p>
            <a:fld id="{9448ACFA-E35B-4147-B732-15C54626BB77}" type="slidenum">
              <a:rPr lang="en-US" smtClean="0"/>
              <a:pPr/>
              <a:t>31</a:t>
            </a:fld>
            <a:endParaRPr lang="en-US"/>
          </a:p>
        </p:txBody>
      </p:sp>
    </p:spTree>
    <p:extLst>
      <p:ext uri="{BB962C8B-B14F-4D97-AF65-F5344CB8AC3E}">
        <p14:creationId xmlns:p14="http://schemas.microsoft.com/office/powerpoint/2010/main" val="39480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ko-KR" smtClean="0">
              <a:ea typeface="굴림" charset="-12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altLang="zh-CN" dirty="0" smtClean="0"/>
              <a:t>AI: the autonomous and intelligent entities will act in full interoperability &amp; will be able to auto-organize themselves depending on the context, circumstances or environment. </a:t>
            </a:r>
          </a:p>
          <a:p>
            <a:pPr eaLnBrk="1" hangingPunct="1">
              <a:spcBef>
                <a:spcPct val="0"/>
              </a:spcBef>
            </a:pPr>
            <a:endParaRPr lang="en-US" altLang="zh-CN" dirty="0" smtClean="0"/>
          </a:p>
          <a:p>
            <a:pPr eaLnBrk="1" hangingPunct="1">
              <a:spcBef>
                <a:spcPct val="0"/>
              </a:spcBef>
            </a:pPr>
            <a:r>
              <a:rPr lang="en-US" altLang="zh-CN" dirty="0" smtClean="0"/>
              <a:t>ED is to design the scheme depending on the need</a:t>
            </a:r>
          </a:p>
          <a:p>
            <a:pPr eaLnBrk="1" hangingPunct="1">
              <a:spcBef>
                <a:spcPct val="0"/>
              </a:spcBef>
            </a:pPr>
            <a:endParaRPr lang="en-US" altLang="zh-CN" dirty="0" smtClean="0"/>
          </a:p>
          <a:p>
            <a:pPr eaLnBrk="1" hangingPunct="1">
              <a:spcBef>
                <a:spcPct val="0"/>
              </a:spcBef>
            </a:pPr>
            <a:r>
              <a:rPr lang="en-US" altLang="zh-CN" dirty="0" smtClean="0"/>
              <a:t>FS means that hundreds and thousands of nodes will be disable and will be set to run. </a:t>
            </a:r>
          </a:p>
          <a:p>
            <a:pPr eaLnBrk="1" hangingPunct="1">
              <a:spcBef>
                <a:spcPct val="0"/>
              </a:spcBef>
            </a:pPr>
            <a:endParaRPr lang="en-US" altLang="zh-CN" dirty="0" smtClean="0"/>
          </a:p>
          <a:p>
            <a:pPr eaLnBrk="1" hangingPunct="1">
              <a:spcBef>
                <a:spcPct val="0"/>
              </a:spcBef>
            </a:pPr>
            <a:r>
              <a:rPr lang="en-US" altLang="zh-CN" dirty="0" smtClean="0"/>
              <a:t>CAT means that there’s several kinds of media such as vehicle stone that they need different access technologies.</a:t>
            </a:r>
          </a:p>
          <a:p>
            <a:pPr eaLnBrk="1" hangingPunct="1">
              <a:spcBef>
                <a:spcPct val="0"/>
              </a:spcBef>
            </a:pPr>
            <a:endParaRPr lang="en-US" altLang="zh-CN" dirty="0" smtClean="0"/>
          </a:p>
          <a:p>
            <a:pPr eaLnBrk="1" hangingPunct="1">
              <a:spcBef>
                <a:spcPct val="0"/>
              </a:spcBef>
            </a:pPr>
            <a:r>
              <a:rPr lang="en-US" altLang="zh-CN" dirty="0" smtClean="0"/>
              <a:t>SS is the machine can rend and send by themselves. No need to tell </a:t>
            </a:r>
            <a:r>
              <a:rPr lang="en-US" altLang="zh-CN" dirty="0" err="1" smtClean="0"/>
              <a:t>humanbeings</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0D7587F5-E2F2-416E-9046-59D73810A439}" type="slidenum">
              <a:rPr lang="en-US" smtClean="0"/>
              <a:pPr/>
              <a:t>18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altLang="zh-CN" dirty="0" smtClean="0"/>
              <a:t>machine-to-machine interfaces and protocols of electronic communication</a:t>
            </a:r>
          </a:p>
          <a:p>
            <a:pPr eaLnBrk="1" hangingPunct="1"/>
            <a:r>
              <a:rPr lang="en-US" altLang="zh-CN" dirty="0" smtClean="0"/>
              <a:t>microcontrollers</a:t>
            </a:r>
          </a:p>
          <a:p>
            <a:pPr eaLnBrk="1" hangingPunct="1"/>
            <a:r>
              <a:rPr lang="en-US" altLang="zh-CN" dirty="0" smtClean="0"/>
              <a:t>wireless communication</a:t>
            </a:r>
          </a:p>
          <a:p>
            <a:pPr eaLnBrk="1" hangingPunct="1"/>
            <a:r>
              <a:rPr lang="en-US" altLang="zh-CN" dirty="0" smtClean="0"/>
              <a:t>RFID</a:t>
            </a:r>
          </a:p>
          <a:p>
            <a:pPr eaLnBrk="1" hangingPunct="1"/>
            <a:r>
              <a:rPr lang="en-US" altLang="zh-CN" dirty="0" smtClean="0"/>
              <a:t>Energy harvesting technologies</a:t>
            </a:r>
          </a:p>
          <a:p>
            <a:pPr eaLnBrk="1" hangingPunct="1"/>
            <a:r>
              <a:rPr lang="en-US" altLang="zh-CN" dirty="0" smtClean="0"/>
              <a:t>sensor technology</a:t>
            </a:r>
          </a:p>
          <a:p>
            <a:pPr eaLnBrk="1" hangingPunct="1"/>
            <a:r>
              <a:rPr lang="en-US" altLang="zh-CN" dirty="0" smtClean="0"/>
              <a:t>Location technology</a:t>
            </a:r>
          </a:p>
          <a:p>
            <a:pPr eaLnBrk="1" hangingPunct="1"/>
            <a:r>
              <a:rPr lang="en-US" altLang="zh-CN" dirty="0" smtClean="0"/>
              <a:t>Software</a:t>
            </a:r>
          </a:p>
          <a:p>
            <a:pPr eaLnBrk="1" hangingPunct="1"/>
            <a:r>
              <a:rPr lang="en-US" altLang="zh-CN" dirty="0" smtClean="0"/>
              <a:t>IPv6</a:t>
            </a:r>
            <a:endParaRPr lang="en-US" dirty="0"/>
          </a:p>
        </p:txBody>
      </p:sp>
      <p:sp>
        <p:nvSpPr>
          <p:cNvPr id="4" name="Slide Number Placeholder 3"/>
          <p:cNvSpPr>
            <a:spLocks noGrp="1"/>
          </p:cNvSpPr>
          <p:nvPr>
            <p:ph type="sldNum" sz="quarter" idx="10"/>
          </p:nvPr>
        </p:nvSpPr>
        <p:spPr/>
        <p:txBody>
          <a:bodyPr/>
          <a:lstStyle/>
          <a:p>
            <a:fld id="{0D7587F5-E2F2-416E-9046-59D73810A439}" type="slidenum">
              <a:rPr lang="en-US" smtClean="0"/>
              <a:pPr/>
              <a:t>19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Logistics – Tagging items on a UPS truck (now they use barcodes to be scanned) but not real-time.   Using the newer technology all is in </a:t>
            </a:r>
            <a:r>
              <a:rPr lang="en-US" baseline="0" dirty="0" err="1" smtClean="0"/>
              <a:t>realtime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0D7587F5-E2F2-416E-9046-59D73810A439}" type="slidenum">
              <a:rPr lang="en-US" smtClean="0"/>
              <a:pPr/>
              <a:t>22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waste management, urban planning, sustainable urban environment, </a:t>
            </a:r>
            <a:r>
              <a:rPr lang="en-US" dirty="0" err="1" smtClean="0"/>
              <a:t>continous</a:t>
            </a:r>
            <a:r>
              <a:rPr lang="en-US" dirty="0" smtClean="0"/>
              <a:t> care, emergency response, intelligent shopping, smart product management, smart meters, home automation and smart events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Pharma</a:t>
            </a:r>
            <a:r>
              <a:rPr lang="en-US" baseline="0" dirty="0" smtClean="0"/>
              <a:t>. – Doctors managing patience during the day – </a:t>
            </a:r>
            <a:r>
              <a:rPr lang="en-US" baseline="0" dirty="0" err="1" smtClean="0"/>
              <a:t>realtime</a:t>
            </a:r>
            <a:r>
              <a:rPr lang="en-US" baseline="0" dirty="0" smtClean="0"/>
              <a:t> -  managing heart rate, Temperature, etc.</a:t>
            </a:r>
            <a:endParaRPr lang="en-US" smtClean="0"/>
          </a:p>
          <a:p>
            <a:endParaRPr lang="en-US" dirty="0"/>
          </a:p>
        </p:txBody>
      </p:sp>
      <p:sp>
        <p:nvSpPr>
          <p:cNvPr id="4" name="Slide Number Placeholder 3"/>
          <p:cNvSpPr>
            <a:spLocks noGrp="1"/>
          </p:cNvSpPr>
          <p:nvPr>
            <p:ph type="sldNum" sz="quarter" idx="10"/>
          </p:nvPr>
        </p:nvSpPr>
        <p:spPr/>
        <p:txBody>
          <a:bodyPr/>
          <a:lstStyle/>
          <a:p>
            <a:fld id="{9448ACFA-E35B-4147-B732-15C54626BB77}" type="slidenum">
              <a:rPr lang="en-US" smtClean="0"/>
              <a:pPr/>
              <a:t>26</a:t>
            </a:fld>
            <a:endParaRPr lang="en-US"/>
          </a:p>
        </p:txBody>
      </p:sp>
    </p:spTree>
    <p:extLst>
      <p:ext uri="{BB962C8B-B14F-4D97-AF65-F5344CB8AC3E}">
        <p14:creationId xmlns:p14="http://schemas.microsoft.com/office/powerpoint/2010/main" val="425762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waste management, urban planning, sustainable urban environment, </a:t>
            </a:r>
            <a:r>
              <a:rPr lang="en-US" dirty="0" err="1" smtClean="0"/>
              <a:t>continous</a:t>
            </a:r>
            <a:r>
              <a:rPr lang="en-US" dirty="0" smtClean="0"/>
              <a:t> care, emergency response, intelligent shopping, smart product management, smart meters, home automation and smart events</a:t>
            </a:r>
            <a:endParaRPr lang="en-US" dirty="0"/>
          </a:p>
        </p:txBody>
      </p:sp>
      <p:sp>
        <p:nvSpPr>
          <p:cNvPr id="4" name="Slide Number Placeholder 3"/>
          <p:cNvSpPr>
            <a:spLocks noGrp="1"/>
          </p:cNvSpPr>
          <p:nvPr>
            <p:ph type="sldNum" sz="quarter" idx="10"/>
          </p:nvPr>
        </p:nvSpPr>
        <p:spPr/>
        <p:txBody>
          <a:bodyPr/>
          <a:lstStyle/>
          <a:p>
            <a:fld id="{9448ACFA-E35B-4147-B732-15C54626BB77}" type="slidenum">
              <a:rPr lang="en-US" smtClean="0"/>
              <a:pPr/>
              <a:t>27</a:t>
            </a:fld>
            <a:endParaRPr lang="en-US"/>
          </a:p>
        </p:txBody>
      </p:sp>
    </p:spTree>
    <p:extLst>
      <p:ext uri="{BB962C8B-B14F-4D97-AF65-F5344CB8AC3E}">
        <p14:creationId xmlns:p14="http://schemas.microsoft.com/office/powerpoint/2010/main" val="4257624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http://blogs.princeton.edu/etc/2012/02/24/the-internet-of-things/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Education – When researching items and tagging them (Radio</a:t>
            </a:r>
            <a:r>
              <a:rPr lang="en-US" baseline="0" dirty="0" smtClean="0"/>
              <a:t> Frequency Identification) the data can be collected and monitored over a time period.</a:t>
            </a:r>
          </a:p>
          <a:p>
            <a:endParaRPr lang="en-US" dirty="0"/>
          </a:p>
        </p:txBody>
      </p:sp>
      <p:sp>
        <p:nvSpPr>
          <p:cNvPr id="4" name="Slide Number Placeholder 3"/>
          <p:cNvSpPr>
            <a:spLocks noGrp="1"/>
          </p:cNvSpPr>
          <p:nvPr>
            <p:ph type="sldNum" sz="quarter" idx="10"/>
          </p:nvPr>
        </p:nvSpPr>
        <p:spPr/>
        <p:txBody>
          <a:bodyPr/>
          <a:lstStyle/>
          <a:p>
            <a:fld id="{9448ACFA-E35B-4147-B732-15C54626BB77}" type="slidenum">
              <a:rPr lang="en-US" smtClean="0"/>
              <a:pPr/>
              <a:t>28</a:t>
            </a:fld>
            <a:endParaRPr lang="en-US"/>
          </a:p>
        </p:txBody>
      </p:sp>
    </p:spTree>
    <p:extLst>
      <p:ext uri="{BB962C8B-B14F-4D97-AF65-F5344CB8AC3E}">
        <p14:creationId xmlns:p14="http://schemas.microsoft.com/office/powerpoint/2010/main" val="4257624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1B61A6A5-9A1D-4C97-BE5D-FFCD5DE91639}"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0A9C1728-D094-49A2-B01F-1AA697416C42}"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D4613217-DB59-42B3-8476-17F139316AD3}" type="slidenum">
              <a:rPr lang="es-ES"/>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B61A6A5-9A1D-4C97-BE5D-FFCD5DE91639}" type="slidenum">
              <a:rPr lang="es-ES" smtClean="0"/>
              <a:pPr/>
              <a:t>‹#›</a:t>
            </a:fld>
            <a:endParaRPr lang="es-ES"/>
          </a:p>
        </p:txBody>
      </p:sp>
    </p:spTree>
    <p:extLst>
      <p:ext uri="{BB962C8B-B14F-4D97-AF65-F5344CB8AC3E}">
        <p14:creationId xmlns:p14="http://schemas.microsoft.com/office/powerpoint/2010/main" val="3443248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C26F764-8AC3-467C-AAD8-9817513CF3E0}" type="slidenum">
              <a:rPr lang="es-ES" smtClean="0"/>
              <a:pPr/>
              <a:t>‹#›</a:t>
            </a:fld>
            <a:endParaRPr lang="es-ES"/>
          </a:p>
        </p:txBody>
      </p:sp>
    </p:spTree>
    <p:extLst>
      <p:ext uri="{BB962C8B-B14F-4D97-AF65-F5344CB8AC3E}">
        <p14:creationId xmlns:p14="http://schemas.microsoft.com/office/powerpoint/2010/main" val="1875638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1C4A3BD-17F7-4D49-A0B5-E785C41A07ED}" type="slidenum">
              <a:rPr lang="es-ES" smtClean="0"/>
              <a:pPr/>
              <a:t>‹#›</a:t>
            </a:fld>
            <a:endParaRPr lang="es-ES"/>
          </a:p>
        </p:txBody>
      </p:sp>
    </p:spTree>
    <p:extLst>
      <p:ext uri="{BB962C8B-B14F-4D97-AF65-F5344CB8AC3E}">
        <p14:creationId xmlns:p14="http://schemas.microsoft.com/office/powerpoint/2010/main" val="2346795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5A0C072-F441-42B8-8058-084FEA9387E4}" type="slidenum">
              <a:rPr lang="es-ES" smtClean="0"/>
              <a:pPr/>
              <a:t>‹#›</a:t>
            </a:fld>
            <a:endParaRPr lang="es-ES"/>
          </a:p>
        </p:txBody>
      </p:sp>
    </p:spTree>
    <p:extLst>
      <p:ext uri="{BB962C8B-B14F-4D97-AF65-F5344CB8AC3E}">
        <p14:creationId xmlns:p14="http://schemas.microsoft.com/office/powerpoint/2010/main" val="3171918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A3EC6473-071F-42F2-953F-107E05BF3B01}" type="slidenum">
              <a:rPr lang="es-ES" smtClean="0"/>
              <a:pPr/>
              <a:t>‹#›</a:t>
            </a:fld>
            <a:endParaRPr lang="es-ES"/>
          </a:p>
        </p:txBody>
      </p:sp>
    </p:spTree>
    <p:extLst>
      <p:ext uri="{BB962C8B-B14F-4D97-AF65-F5344CB8AC3E}">
        <p14:creationId xmlns:p14="http://schemas.microsoft.com/office/powerpoint/2010/main" val="3110244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A447F624-A7BF-40EE-8EC4-B1C04178D839}" type="slidenum">
              <a:rPr lang="es-ES" smtClean="0"/>
              <a:pPr/>
              <a:t>‹#›</a:t>
            </a:fld>
            <a:endParaRPr lang="es-ES"/>
          </a:p>
        </p:txBody>
      </p:sp>
    </p:spTree>
    <p:extLst>
      <p:ext uri="{BB962C8B-B14F-4D97-AF65-F5344CB8AC3E}">
        <p14:creationId xmlns:p14="http://schemas.microsoft.com/office/powerpoint/2010/main" val="4049895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0CCD7AE-7958-4C05-AA8A-89A6344CAA4A}" type="slidenum">
              <a:rPr lang="es-ES" smtClean="0"/>
              <a:pPr/>
              <a:t>‹#›</a:t>
            </a:fld>
            <a:endParaRPr lang="es-ES"/>
          </a:p>
        </p:txBody>
      </p:sp>
    </p:spTree>
    <p:extLst>
      <p:ext uri="{BB962C8B-B14F-4D97-AF65-F5344CB8AC3E}">
        <p14:creationId xmlns:p14="http://schemas.microsoft.com/office/powerpoint/2010/main" val="1566428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301A504-0DA4-4AB2-9C87-2DD76EBB269E}" type="slidenum">
              <a:rPr lang="es-ES" smtClean="0"/>
              <a:pPr/>
              <a:t>‹#›</a:t>
            </a:fld>
            <a:endParaRPr lang="es-ES"/>
          </a:p>
        </p:txBody>
      </p:sp>
    </p:spTree>
    <p:extLst>
      <p:ext uri="{BB962C8B-B14F-4D97-AF65-F5344CB8AC3E}">
        <p14:creationId xmlns:p14="http://schemas.microsoft.com/office/powerpoint/2010/main" val="25192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5C26F764-8AC3-467C-AAD8-9817513CF3E0}" type="slidenum">
              <a:rPr lang="es-ES"/>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3B63D1B-B7E8-434C-B53E-CD14D8E3BCAF}" type="slidenum">
              <a:rPr lang="es-ES" smtClean="0"/>
              <a:pPr/>
              <a:t>‹#›</a:t>
            </a:fld>
            <a:endParaRPr lang="es-ES"/>
          </a:p>
        </p:txBody>
      </p:sp>
    </p:spTree>
    <p:extLst>
      <p:ext uri="{BB962C8B-B14F-4D97-AF65-F5344CB8AC3E}">
        <p14:creationId xmlns:p14="http://schemas.microsoft.com/office/powerpoint/2010/main" val="3496853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A9C1728-D094-49A2-B01F-1AA697416C42}" type="slidenum">
              <a:rPr lang="es-ES" smtClean="0"/>
              <a:pPr/>
              <a:t>‹#›</a:t>
            </a:fld>
            <a:endParaRPr lang="es-ES"/>
          </a:p>
        </p:txBody>
      </p:sp>
    </p:spTree>
    <p:extLst>
      <p:ext uri="{BB962C8B-B14F-4D97-AF65-F5344CB8AC3E}">
        <p14:creationId xmlns:p14="http://schemas.microsoft.com/office/powerpoint/2010/main" val="1336883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613217-DB59-42B3-8476-17F139316AD3}" type="slidenum">
              <a:rPr lang="es-ES" smtClean="0"/>
              <a:pPr/>
              <a:t>‹#›</a:t>
            </a:fld>
            <a:endParaRPr lang="es-ES"/>
          </a:p>
        </p:txBody>
      </p:sp>
    </p:spTree>
    <p:extLst>
      <p:ext uri="{BB962C8B-B14F-4D97-AF65-F5344CB8AC3E}">
        <p14:creationId xmlns:p14="http://schemas.microsoft.com/office/powerpoint/2010/main" val="4007266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E1C4A3BD-17F7-4D49-A0B5-E785C41A07ED}"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s-ES"/>
          </a:p>
        </p:txBody>
      </p:sp>
      <p:sp>
        <p:nvSpPr>
          <p:cNvPr id="6" name="Footer Placeholder 5"/>
          <p:cNvSpPr>
            <a:spLocks noGrp="1"/>
          </p:cNvSpPr>
          <p:nvPr>
            <p:ph type="ftr" sz="quarter" idx="11"/>
          </p:nvPr>
        </p:nvSpPr>
        <p:spPr/>
        <p:txBody>
          <a:bodyPr/>
          <a:lstStyle>
            <a:lvl1pPr>
              <a:defRPr/>
            </a:lvl1pPr>
          </a:lstStyle>
          <a:p>
            <a:endParaRPr lang="es-ES"/>
          </a:p>
        </p:txBody>
      </p:sp>
      <p:sp>
        <p:nvSpPr>
          <p:cNvPr id="7" name="Slide Number Placeholder 6"/>
          <p:cNvSpPr>
            <a:spLocks noGrp="1"/>
          </p:cNvSpPr>
          <p:nvPr>
            <p:ph type="sldNum" sz="quarter" idx="12"/>
          </p:nvPr>
        </p:nvSpPr>
        <p:spPr/>
        <p:txBody>
          <a:bodyPr/>
          <a:lstStyle>
            <a:lvl1pPr>
              <a:defRPr/>
            </a:lvl1pPr>
          </a:lstStyle>
          <a:p>
            <a:fld id="{F5A0C072-F441-42B8-8058-084FEA9387E4}"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s-ES"/>
          </a:p>
        </p:txBody>
      </p:sp>
      <p:sp>
        <p:nvSpPr>
          <p:cNvPr id="8" name="Footer Placeholder 7"/>
          <p:cNvSpPr>
            <a:spLocks noGrp="1"/>
          </p:cNvSpPr>
          <p:nvPr>
            <p:ph type="ftr" sz="quarter" idx="11"/>
          </p:nvPr>
        </p:nvSpPr>
        <p:spPr/>
        <p:txBody>
          <a:bodyPr/>
          <a:lstStyle>
            <a:lvl1pPr>
              <a:defRPr/>
            </a:lvl1pPr>
          </a:lstStyle>
          <a:p>
            <a:endParaRPr lang="es-ES"/>
          </a:p>
        </p:txBody>
      </p:sp>
      <p:sp>
        <p:nvSpPr>
          <p:cNvPr id="9" name="Slide Number Placeholder 8"/>
          <p:cNvSpPr>
            <a:spLocks noGrp="1"/>
          </p:cNvSpPr>
          <p:nvPr>
            <p:ph type="sldNum" sz="quarter" idx="12"/>
          </p:nvPr>
        </p:nvSpPr>
        <p:spPr/>
        <p:txBody>
          <a:bodyPr/>
          <a:lstStyle>
            <a:lvl1pPr>
              <a:defRPr/>
            </a:lvl1pPr>
          </a:lstStyle>
          <a:p>
            <a:fld id="{A3EC6473-071F-42F2-953F-107E05BF3B01}"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s-ES"/>
          </a:p>
        </p:txBody>
      </p:sp>
      <p:sp>
        <p:nvSpPr>
          <p:cNvPr id="4" name="Footer Placeholder 3"/>
          <p:cNvSpPr>
            <a:spLocks noGrp="1"/>
          </p:cNvSpPr>
          <p:nvPr>
            <p:ph type="ftr" sz="quarter" idx="11"/>
          </p:nvPr>
        </p:nvSpPr>
        <p:spPr/>
        <p:txBody>
          <a:bodyPr/>
          <a:lstStyle>
            <a:lvl1pPr>
              <a:defRPr/>
            </a:lvl1pPr>
          </a:lstStyle>
          <a:p>
            <a:endParaRPr lang="es-ES"/>
          </a:p>
        </p:txBody>
      </p:sp>
      <p:sp>
        <p:nvSpPr>
          <p:cNvPr id="5" name="Slide Number Placeholder 4"/>
          <p:cNvSpPr>
            <a:spLocks noGrp="1"/>
          </p:cNvSpPr>
          <p:nvPr>
            <p:ph type="sldNum" sz="quarter" idx="12"/>
          </p:nvPr>
        </p:nvSpPr>
        <p:spPr/>
        <p:txBody>
          <a:bodyPr/>
          <a:lstStyle>
            <a:lvl1pPr>
              <a:defRPr/>
            </a:lvl1pPr>
          </a:lstStyle>
          <a:p>
            <a:fld id="{A447F624-A7BF-40EE-8EC4-B1C04178D83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s-ES"/>
          </a:p>
        </p:txBody>
      </p:sp>
      <p:sp>
        <p:nvSpPr>
          <p:cNvPr id="3" name="Footer Placeholder 2"/>
          <p:cNvSpPr>
            <a:spLocks noGrp="1"/>
          </p:cNvSpPr>
          <p:nvPr>
            <p:ph type="ftr" sz="quarter" idx="11"/>
          </p:nvPr>
        </p:nvSpPr>
        <p:spPr/>
        <p:txBody>
          <a:bodyPr/>
          <a:lstStyle>
            <a:lvl1pPr>
              <a:defRPr/>
            </a:lvl1pPr>
          </a:lstStyle>
          <a:p>
            <a:endParaRPr lang="es-ES"/>
          </a:p>
        </p:txBody>
      </p:sp>
      <p:sp>
        <p:nvSpPr>
          <p:cNvPr id="4" name="Slide Number Placeholder 3"/>
          <p:cNvSpPr>
            <a:spLocks noGrp="1"/>
          </p:cNvSpPr>
          <p:nvPr>
            <p:ph type="sldNum" sz="quarter" idx="12"/>
          </p:nvPr>
        </p:nvSpPr>
        <p:spPr/>
        <p:txBody>
          <a:bodyPr/>
          <a:lstStyle>
            <a:lvl1pPr>
              <a:defRPr/>
            </a:lvl1pPr>
          </a:lstStyle>
          <a:p>
            <a:fld id="{00CCD7AE-7958-4C05-AA8A-89A6344CAA4A}"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s-ES"/>
          </a:p>
        </p:txBody>
      </p:sp>
      <p:sp>
        <p:nvSpPr>
          <p:cNvPr id="6" name="Footer Placeholder 5"/>
          <p:cNvSpPr>
            <a:spLocks noGrp="1"/>
          </p:cNvSpPr>
          <p:nvPr>
            <p:ph type="ftr" sz="quarter" idx="11"/>
          </p:nvPr>
        </p:nvSpPr>
        <p:spPr/>
        <p:txBody>
          <a:bodyPr/>
          <a:lstStyle>
            <a:lvl1pPr>
              <a:defRPr/>
            </a:lvl1pPr>
          </a:lstStyle>
          <a:p>
            <a:endParaRPr lang="es-ES"/>
          </a:p>
        </p:txBody>
      </p:sp>
      <p:sp>
        <p:nvSpPr>
          <p:cNvPr id="7" name="Slide Number Placeholder 6"/>
          <p:cNvSpPr>
            <a:spLocks noGrp="1"/>
          </p:cNvSpPr>
          <p:nvPr>
            <p:ph type="sldNum" sz="quarter" idx="12"/>
          </p:nvPr>
        </p:nvSpPr>
        <p:spPr/>
        <p:txBody>
          <a:bodyPr/>
          <a:lstStyle>
            <a:lvl1pPr>
              <a:defRPr/>
            </a:lvl1pPr>
          </a:lstStyle>
          <a:p>
            <a:fld id="{9301A504-0DA4-4AB2-9C87-2DD76EBB269E}"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s-ES"/>
          </a:p>
        </p:txBody>
      </p:sp>
      <p:sp>
        <p:nvSpPr>
          <p:cNvPr id="6" name="Footer Placeholder 5"/>
          <p:cNvSpPr>
            <a:spLocks noGrp="1"/>
          </p:cNvSpPr>
          <p:nvPr>
            <p:ph type="ftr" sz="quarter" idx="11"/>
          </p:nvPr>
        </p:nvSpPr>
        <p:spPr/>
        <p:txBody>
          <a:bodyPr/>
          <a:lstStyle>
            <a:lvl1pPr>
              <a:defRPr/>
            </a:lvl1pPr>
          </a:lstStyle>
          <a:p>
            <a:endParaRPr lang="es-ES"/>
          </a:p>
        </p:txBody>
      </p:sp>
      <p:sp>
        <p:nvSpPr>
          <p:cNvPr id="7" name="Slide Number Placeholder 6"/>
          <p:cNvSpPr>
            <a:spLocks noGrp="1"/>
          </p:cNvSpPr>
          <p:nvPr>
            <p:ph type="sldNum" sz="quarter" idx="12"/>
          </p:nvPr>
        </p:nvSpPr>
        <p:spPr/>
        <p:txBody>
          <a:bodyPr/>
          <a:lstStyle>
            <a:lvl1pPr>
              <a:defRPr/>
            </a:lvl1pPr>
          </a:lstStyle>
          <a:p>
            <a:fld id="{93B63D1B-B7E8-434C-B53E-CD14D8E3BCAF}"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A29CA8B-CB9A-4E26-9A38-A23016C15500}"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9CA8B-CB9A-4E26-9A38-A23016C15500}" type="slidenum">
              <a:rPr lang="es-ES" smtClean="0"/>
              <a:pPr/>
              <a:t>‹#›</a:t>
            </a:fld>
            <a:endParaRPr lang="es-ES"/>
          </a:p>
        </p:txBody>
      </p:sp>
    </p:spTree>
    <p:extLst>
      <p:ext uri="{BB962C8B-B14F-4D97-AF65-F5344CB8AC3E}">
        <p14:creationId xmlns:p14="http://schemas.microsoft.com/office/powerpoint/2010/main" val="334591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wmf"/><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wmf"/><Relationship Id="rId2" Type="http://schemas.openxmlformats.org/officeDocument/2006/relationships/image" Target="../media/image53.png"/><Relationship Id="rId1" Type="http://schemas.openxmlformats.org/officeDocument/2006/relationships/slideLayout" Target="../slideLayouts/slideLayout17.xml"/><Relationship Id="rId6" Type="http://schemas.openxmlformats.org/officeDocument/2006/relationships/image" Target="../media/image57.wmf"/><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18" Type="http://schemas.openxmlformats.org/officeDocument/2006/relationships/image" Target="../media/image19.jpeg"/><Relationship Id="rId26" Type="http://schemas.openxmlformats.org/officeDocument/2006/relationships/image" Target="../media/image27.jpeg"/><Relationship Id="rId3" Type="http://schemas.openxmlformats.org/officeDocument/2006/relationships/image" Target="../media/image4.gif"/><Relationship Id="rId21" Type="http://schemas.openxmlformats.org/officeDocument/2006/relationships/image" Target="../media/image2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1.jpeg"/><Relationship Id="rId1" Type="http://schemas.openxmlformats.org/officeDocument/2006/relationships/slideLayout" Target="../slideLayouts/slideLayout13.xml"/><Relationship Id="rId6" Type="http://schemas.openxmlformats.org/officeDocument/2006/relationships/image" Target="../media/image7.jpeg"/><Relationship Id="rId11" Type="http://schemas.openxmlformats.org/officeDocument/2006/relationships/image" Target="../media/image12.jpeg"/><Relationship Id="rId24" Type="http://schemas.openxmlformats.org/officeDocument/2006/relationships/image" Target="../media/image25.jpeg"/><Relationship Id="rId5" Type="http://schemas.openxmlformats.org/officeDocument/2006/relationships/image" Target="../media/image6.png"/><Relationship Id="rId15" Type="http://schemas.openxmlformats.org/officeDocument/2006/relationships/image" Target="../media/image16.jpe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png"/><Relationship Id="rId22" Type="http://schemas.openxmlformats.org/officeDocument/2006/relationships/image" Target="../media/image23.jpeg"/><Relationship Id="rId27"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3.xml"/><Relationship Id="rId1" Type="http://schemas.openxmlformats.org/officeDocument/2006/relationships/video" Target="file:///D:\School%20Stuffs\IT%20423%20-%20ITTrends\IT%20Trends%20-IT423%20Report\Compiled\What%20is%20The%20Internet%20of%20Things.mp4" TargetMode="External"/><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4000496" y="1928802"/>
            <a:ext cx="4608512" cy="647700"/>
          </a:xfrm>
        </p:spPr>
        <p:txBody>
          <a:bodyPr/>
          <a:lstStyle/>
          <a:p>
            <a:pPr algn="r"/>
            <a:r>
              <a:rPr lang="es-UY" sz="4000" b="1" dirty="0" smtClean="0">
                <a:solidFill>
                  <a:srgbClr val="CC6600"/>
                </a:solidFill>
              </a:rPr>
              <a:t>Internet of </a:t>
            </a:r>
            <a:r>
              <a:rPr lang="es-UY" sz="4000" b="1" dirty="0" err="1" smtClean="0">
                <a:solidFill>
                  <a:srgbClr val="CC6600"/>
                </a:solidFill>
              </a:rPr>
              <a:t>Things</a:t>
            </a:r>
            <a:endParaRPr lang="es-ES" sz="4000" b="1" dirty="0">
              <a:solidFill>
                <a:srgbClr val="CC66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of Things</a:t>
            </a:r>
            <a:endParaRPr lang="en-US" dirty="0"/>
          </a:p>
        </p:txBody>
      </p:sp>
      <p:sp>
        <p:nvSpPr>
          <p:cNvPr id="9" name="TextBox 8"/>
          <p:cNvSpPr txBox="1"/>
          <p:nvPr/>
        </p:nvSpPr>
        <p:spPr>
          <a:xfrm>
            <a:off x="1428728" y="3643314"/>
            <a:ext cx="6357982" cy="1394228"/>
          </a:xfrm>
          <a:prstGeom prst="rect">
            <a:avLst/>
          </a:prstGeom>
          <a:noFill/>
        </p:spPr>
        <p:txBody>
          <a:bodyPr wrap="square" rtlCol="0">
            <a:spAutoFit/>
          </a:bodyPr>
          <a:lstStyle/>
          <a:p>
            <a:pPr marL="342900" indent="-342900" algn="just">
              <a:lnSpc>
                <a:spcPct val="90000"/>
              </a:lnSpc>
              <a:spcBef>
                <a:spcPct val="20000"/>
              </a:spcBef>
              <a:buClr>
                <a:schemeClr val="tx2"/>
              </a:buClr>
              <a:buSzPct val="115000"/>
              <a:buFont typeface="Wingdings" pitchFamily="2" charset="2"/>
              <a:buNone/>
            </a:pPr>
            <a:r>
              <a:rPr lang="en-US" altLang="zh-CN" dirty="0" smtClean="0">
                <a:ea typeface="宋体" pitchFamily="2" charset="-122"/>
              </a:rPr>
              <a:t>     (4) “Things having identities and virtual personalities operating in smart spaces using intelligent interfaces to connect and communicate within social, environmental, and user contexts”.</a:t>
            </a:r>
          </a:p>
          <a:p>
            <a:pPr marL="342900" indent="-342900" algn="just">
              <a:lnSpc>
                <a:spcPct val="90000"/>
              </a:lnSpc>
              <a:spcBef>
                <a:spcPct val="20000"/>
              </a:spcBef>
              <a:buClr>
                <a:schemeClr val="tx2"/>
              </a:buClr>
              <a:buSzPct val="115000"/>
              <a:buFont typeface="Wingdings" pitchFamily="2" charset="2"/>
              <a:buNone/>
            </a:pPr>
            <a:r>
              <a:rPr lang="en-US" altLang="zh-CN" dirty="0" smtClean="0">
                <a:ea typeface="宋体" pitchFamily="2" charset="-122"/>
              </a:rPr>
              <a:t>					-------</a:t>
            </a:r>
            <a:r>
              <a:rPr lang="en-US" altLang="zh-CN" dirty="0" err="1" smtClean="0">
                <a:ea typeface="宋体" pitchFamily="2" charset="-122"/>
              </a:rPr>
              <a:t>IoT</a:t>
            </a:r>
            <a:r>
              <a:rPr lang="en-US" altLang="zh-CN" dirty="0" smtClean="0">
                <a:ea typeface="宋体" pitchFamily="2" charset="-122"/>
              </a:rPr>
              <a:t> in 2020</a:t>
            </a:r>
            <a:endParaRPr lang="en-US" altLang="zh-CN" dirty="0">
              <a:ea typeface="宋体" pitchFamily="2" charset="-122"/>
            </a:endParaRPr>
          </a:p>
        </p:txBody>
      </p:sp>
      <p:sp>
        <p:nvSpPr>
          <p:cNvPr id="10" name="TextBox 9"/>
          <p:cNvSpPr txBox="1"/>
          <p:nvPr/>
        </p:nvSpPr>
        <p:spPr>
          <a:xfrm>
            <a:off x="1428728" y="2000240"/>
            <a:ext cx="6429420" cy="1394228"/>
          </a:xfrm>
          <a:prstGeom prst="rect">
            <a:avLst/>
          </a:prstGeom>
          <a:noFill/>
          <a:ln>
            <a:noFill/>
          </a:ln>
        </p:spPr>
        <p:txBody>
          <a:bodyPr wrap="square" rtlCol="0">
            <a:spAutoFit/>
          </a:bodyPr>
          <a:lstStyle/>
          <a:p>
            <a:pPr marL="342900" indent="-342900" algn="just">
              <a:lnSpc>
                <a:spcPct val="90000"/>
              </a:lnSpc>
              <a:spcBef>
                <a:spcPct val="20000"/>
              </a:spcBef>
              <a:buClr>
                <a:schemeClr val="tx2"/>
              </a:buClr>
              <a:buSzPct val="115000"/>
              <a:buFont typeface="Wingdings" pitchFamily="2" charset="2"/>
              <a:buNone/>
            </a:pPr>
            <a:r>
              <a:rPr lang="en-US" altLang="zh-CN" b="1" dirty="0" smtClean="0">
                <a:ea typeface="宋体" pitchFamily="2" charset="-122"/>
              </a:rPr>
              <a:t>	</a:t>
            </a:r>
            <a:r>
              <a:rPr lang="en-US" altLang="zh-CN" dirty="0" smtClean="0">
                <a:ea typeface="宋体" pitchFamily="2" charset="-122"/>
              </a:rPr>
              <a:t>(3) The term "Internet of Things" has come to describe a number of technologies and research disciplines that enable the Internet to reach out into the real world of physical objects. </a:t>
            </a:r>
          </a:p>
          <a:p>
            <a:pPr marL="342900" indent="-342900">
              <a:lnSpc>
                <a:spcPct val="90000"/>
              </a:lnSpc>
              <a:spcBef>
                <a:spcPct val="20000"/>
              </a:spcBef>
              <a:buClr>
                <a:schemeClr val="tx2"/>
              </a:buClr>
              <a:buSzPct val="115000"/>
              <a:buFont typeface="Wingdings" pitchFamily="2" charset="2"/>
              <a:buNone/>
            </a:pPr>
            <a:r>
              <a:rPr lang="en-US" altLang="zh-CN" dirty="0" smtClean="0">
                <a:ea typeface="宋体" pitchFamily="2" charset="-122"/>
              </a:rPr>
              <a:t>                                                             ------</a:t>
            </a:r>
            <a:r>
              <a:rPr lang="en-US" altLang="zh-CN" dirty="0" err="1" smtClean="0">
                <a:ea typeface="宋体" pitchFamily="2" charset="-122"/>
              </a:rPr>
              <a:t>IoT</a:t>
            </a:r>
            <a:r>
              <a:rPr lang="en-US" altLang="zh-CN" dirty="0" smtClean="0">
                <a:ea typeface="宋体" pitchFamily="2" charset="-122"/>
              </a:rPr>
              <a:t> 2008</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of Things</a:t>
            </a:r>
            <a:endParaRPr lang="en-US" dirty="0"/>
          </a:p>
        </p:txBody>
      </p:sp>
      <p:sp>
        <p:nvSpPr>
          <p:cNvPr id="3" name="Content Placeholder 2"/>
          <p:cNvSpPr txBox="1">
            <a:spLocks/>
          </p:cNvSpPr>
          <p:nvPr/>
        </p:nvSpPr>
        <p:spPr>
          <a:xfrm>
            <a:off x="301752" y="1527048"/>
            <a:ext cx="4341686" cy="3616464"/>
          </a:xfrm>
          <a:prstGeom prst="rect">
            <a:avLst/>
          </a:prstGeom>
        </p:spPr>
        <p:txBody>
          <a:bodyPr>
            <a:normAutofit/>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The term Internet of Things was first used by </a:t>
            </a:r>
            <a:r>
              <a:rPr kumimoji="0" lang="en-US" sz="2400" b="0" i="0" u="none" strike="noStrike" kern="0" cap="none" spc="0" normalizeH="0" baseline="0" noProof="0" dirty="0" smtClean="0">
                <a:ln>
                  <a:noFill/>
                </a:ln>
                <a:solidFill>
                  <a:srgbClr val="FF0000"/>
                </a:solidFill>
                <a:effectLst/>
                <a:uLnTx/>
                <a:uFillTx/>
                <a:latin typeface="+mn-lt"/>
                <a:ea typeface="+mn-ea"/>
                <a:cs typeface="+mn-cs"/>
              </a:rPr>
              <a:t>Kevin Ashton</a:t>
            </a:r>
            <a:r>
              <a:rPr kumimoji="0" lang="en-US" sz="2400" b="0" i="0" u="none" strike="noStrike" kern="0" cap="none" spc="0" normalizeH="0" baseline="0" noProof="0" dirty="0" smtClean="0">
                <a:ln>
                  <a:noFill/>
                </a:ln>
                <a:solidFill>
                  <a:schemeClr val="tx1"/>
                </a:solidFill>
                <a:effectLst/>
                <a:uLnTx/>
                <a:uFillTx/>
                <a:latin typeface="+mn-lt"/>
                <a:ea typeface="+mn-ea"/>
                <a:cs typeface="+mn-cs"/>
              </a:rPr>
              <a:t> in 1999.</a:t>
            </a:r>
          </a:p>
          <a:p>
            <a:pPr marL="342900" marR="0" lvl="0" indent="-342900" algn="l" defTabSz="914400" rtl="0" eaLnBrk="1" fontAlgn="base" latinLnBrk="0" hangingPunct="1">
              <a:lnSpc>
                <a:spcPct val="100000"/>
              </a:lnSpc>
              <a:spcBef>
                <a:spcPct val="20000"/>
              </a:spcBef>
              <a:spcAft>
                <a:spcPct val="0"/>
              </a:spcAft>
              <a:buClrTx/>
              <a:buSzTx/>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Refers to uniquely identifiable objects (things) and their </a:t>
            </a:r>
            <a:r>
              <a:rPr kumimoji="0" lang="en-US" sz="2400" b="1" i="0" u="none" strike="noStrike" kern="0" cap="none" spc="0" normalizeH="0" baseline="0" noProof="0" dirty="0" smtClean="0">
                <a:ln>
                  <a:noFill/>
                </a:ln>
                <a:solidFill>
                  <a:srgbClr val="FF0000"/>
                </a:solidFill>
                <a:effectLst/>
                <a:uLnTx/>
                <a:uFillTx/>
                <a:latin typeface="+mn-lt"/>
                <a:ea typeface="+mn-ea"/>
                <a:cs typeface="+mn-cs"/>
              </a:rPr>
              <a:t>virtual representations</a:t>
            </a:r>
            <a:r>
              <a:rPr kumimoji="0" lang="en-US" sz="2400" b="0" i="0" u="none" strike="noStrike" kern="0" cap="none" spc="0" normalizeH="0" baseline="0" noProof="0" dirty="0" smtClean="0">
                <a:ln>
                  <a:noFill/>
                </a:ln>
                <a:solidFill>
                  <a:srgbClr val="FF0000"/>
                </a:solidFill>
                <a:effectLst/>
                <a:uLnTx/>
                <a:uFillTx/>
                <a:latin typeface="+mn-lt"/>
                <a:ea typeface="+mn-ea"/>
                <a:cs typeface="+mn-cs"/>
              </a:rPr>
              <a:t> </a:t>
            </a:r>
            <a:r>
              <a:rPr kumimoji="0" lang="en-US" sz="2400" b="0" i="0" u="none" strike="noStrike" kern="0" cap="none" spc="0" normalizeH="0" baseline="0" noProof="0" dirty="0" smtClean="0">
                <a:ln>
                  <a:noFill/>
                </a:ln>
                <a:solidFill>
                  <a:schemeClr val="tx1"/>
                </a:solidFill>
                <a:effectLst/>
                <a:uLnTx/>
                <a:uFillTx/>
                <a:latin typeface="+mn-lt"/>
                <a:ea typeface="+mn-ea"/>
                <a:cs typeface="+mn-cs"/>
              </a:rPr>
              <a:t>in an </a:t>
            </a:r>
            <a:r>
              <a:rPr kumimoji="0" lang="en-US" sz="2400" b="0" i="0" u="none" strike="noStrike" kern="0" cap="none" spc="0" normalizeH="0" baseline="0" noProof="0" dirty="0" smtClean="0">
                <a:ln>
                  <a:noFill/>
                </a:ln>
                <a:solidFill>
                  <a:srgbClr val="FF0000"/>
                </a:solidFill>
                <a:effectLst/>
                <a:uLnTx/>
                <a:uFillTx/>
                <a:latin typeface="+mn-lt"/>
                <a:ea typeface="+mn-ea"/>
                <a:cs typeface="+mn-cs"/>
              </a:rPr>
              <a:t>Internet-like structure</a:t>
            </a:r>
            <a:endParaRPr kumimoji="0" lang="en-GB" sz="2400" b="0" i="0" u="none" strike="noStrike" kern="0" cap="none" spc="0" normalizeH="0" baseline="0" noProof="0" dirty="0" smtClean="0">
              <a:ln>
                <a:noFill/>
              </a:ln>
              <a:solidFill>
                <a:srgbClr val="FF0000"/>
              </a:solidFill>
              <a:effectLst/>
              <a:uLnTx/>
              <a:uFillTx/>
              <a:latin typeface="+mn-lt"/>
              <a:ea typeface="+mn-ea"/>
              <a:cs typeface="+mn-cs"/>
            </a:endParaRPr>
          </a:p>
        </p:txBody>
      </p:sp>
      <p:pic>
        <p:nvPicPr>
          <p:cNvPr id="4" name="Picture 3" descr="the-internet-of-things.jpg"/>
          <p:cNvPicPr>
            <a:picLocks noChangeAspect="1"/>
          </p:cNvPicPr>
          <p:nvPr/>
        </p:nvPicPr>
        <p:blipFill>
          <a:blip r:embed="rId2"/>
          <a:stretch>
            <a:fillRect/>
          </a:stretch>
        </p:blipFill>
        <p:spPr>
          <a:xfrm>
            <a:off x="4643438" y="1714488"/>
            <a:ext cx="3857632" cy="270034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3"/>
          <p:cNvSpPr>
            <a:spLocks noGrp="1" noChangeArrowheads="1"/>
          </p:cNvSpPr>
          <p:nvPr>
            <p:ph type="title"/>
          </p:nvPr>
        </p:nvSpPr>
        <p:spPr/>
        <p:txBody>
          <a:bodyPr/>
          <a:lstStyle/>
          <a:p>
            <a:r>
              <a:rPr lang="en-GB" altLang="ko-KR" sz="2400" smtClean="0">
                <a:ea typeface="굴림" charset="-127"/>
              </a:rPr>
              <a:t>Sensor devices are becoming widely available</a:t>
            </a:r>
          </a:p>
        </p:txBody>
      </p:sp>
      <p:sp>
        <p:nvSpPr>
          <p:cNvPr id="512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F07005D-44A2-4AA9-B15E-3521400E2FAA}" type="slidenum">
              <a:rPr lang="en-GB" altLang="ko-KR">
                <a:latin typeface="Verdana" pitchFamily="34" charset="0"/>
                <a:ea typeface="MS PGothic" pitchFamily="34" charset="-128"/>
              </a:rPr>
              <a:pPr eaLnBrk="1" hangingPunct="1"/>
              <a:t>12</a:t>
            </a:fld>
            <a:endParaRPr lang="en-GB" altLang="ko-KR">
              <a:latin typeface="Verdana" pitchFamily="34" charset="0"/>
              <a:ea typeface="MS PGothic" pitchFamily="34" charset="-128"/>
            </a:endParaRPr>
          </a:p>
        </p:txBody>
      </p:sp>
      <p:pic>
        <p:nvPicPr>
          <p:cNvPr id="5123"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24000"/>
            <a:ext cx="22098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352800"/>
            <a:ext cx="3048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1066800"/>
            <a:ext cx="213360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676400"/>
            <a:ext cx="1981200"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3124200"/>
            <a:ext cx="170338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2909888"/>
            <a:ext cx="259080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5219700"/>
            <a:ext cx="22860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53340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81800" y="5292725"/>
            <a:ext cx="2109788"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Text Box 12"/>
          <p:cNvSpPr txBox="1">
            <a:spLocks noChangeArrowheads="1"/>
          </p:cNvSpPr>
          <p:nvPr/>
        </p:nvSpPr>
        <p:spPr bwMode="auto">
          <a:xfrm>
            <a:off x="288925" y="1200150"/>
            <a:ext cx="31083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ltLang="ko-KR" sz="1600">
                <a:latin typeface="Verdana" pitchFamily="34" charset="0"/>
                <a:ea typeface="MS PGothic" pitchFamily="34" charset="-128"/>
              </a:rPr>
              <a:t>- Programmable devices</a:t>
            </a:r>
          </a:p>
          <a:p>
            <a:r>
              <a:rPr lang="en-US" altLang="ko-KR" sz="1600">
                <a:latin typeface="Verdana" pitchFamily="34" charset="0"/>
                <a:ea typeface="MS PGothic" pitchFamily="34" charset="-128"/>
              </a:rPr>
              <a:t>- Off-the-shelf gadgets/tools</a:t>
            </a:r>
          </a:p>
        </p:txBody>
      </p:sp>
    </p:spTree>
    <p:extLst>
      <p:ext uri="{BB962C8B-B14F-4D97-AF65-F5344CB8AC3E}">
        <p14:creationId xmlns:p14="http://schemas.microsoft.com/office/powerpoint/2010/main" val="1998820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4"/>
          <p:cNvSpPr>
            <a:spLocks noGrp="1" noChangeArrowheads="1"/>
          </p:cNvSpPr>
          <p:nvPr>
            <p:ph type="title"/>
          </p:nvPr>
        </p:nvSpPr>
        <p:spPr/>
        <p:txBody>
          <a:bodyPr/>
          <a:lstStyle/>
          <a:p>
            <a:r>
              <a:rPr lang="en-US" altLang="ko-KR" smtClean="0">
                <a:ea typeface="굴림" charset="-127"/>
              </a:rPr>
              <a:t>People Connecting to Things</a:t>
            </a:r>
          </a:p>
        </p:txBody>
      </p:sp>
      <p:sp>
        <p:nvSpPr>
          <p:cNvPr id="717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26C7E43-36DA-42E1-BC7C-47940A7EAEB5}" type="slidenum">
              <a:rPr lang="en-GB" altLang="ko-KR">
                <a:latin typeface="Verdana" pitchFamily="34" charset="0"/>
                <a:ea typeface="MS PGothic" pitchFamily="34" charset="-128"/>
              </a:rPr>
              <a:pPr eaLnBrk="1" hangingPunct="1"/>
              <a:t>13</a:t>
            </a:fld>
            <a:endParaRPr lang="en-GB" altLang="ko-KR">
              <a:latin typeface="Verdana" pitchFamily="34" charset="0"/>
              <a:ea typeface="MS PGothic" pitchFamily="34" charset="-128"/>
            </a:endParaRPr>
          </a:p>
        </p:txBody>
      </p:sp>
      <p:pic>
        <p:nvPicPr>
          <p:cNvPr id="7171" name="Picture 2" descr="j02353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9925" y="1484313"/>
            <a:ext cx="11715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3" descr="Facebook/fakebook Template by JOhannski - A Facebook Template for creating your own Fakebook-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476750"/>
            <a:ext cx="16859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5" descr="Stickman 08 by nicubunu - Blue stick man figure illustrating various actions (par of th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34950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6"/>
          <p:cNvSpPr>
            <a:spLocks noChangeArrowheads="1"/>
          </p:cNvSpPr>
          <p:nvPr/>
        </p:nvSpPr>
        <p:spPr bwMode="auto">
          <a:xfrm>
            <a:off x="1908175" y="3284538"/>
            <a:ext cx="142875" cy="142875"/>
          </a:xfrm>
          <a:prstGeom prst="rect">
            <a:avLst/>
          </a:prstGeom>
          <a:solidFill>
            <a:srgbClr val="FF0000"/>
          </a:solidFill>
          <a:ln w="9525">
            <a:solidFill>
              <a:schemeClr val="tx1"/>
            </a:solidFill>
            <a:miter lim="800000"/>
            <a:headEnd/>
            <a:tailEnd/>
          </a:ln>
        </p:spPr>
        <p:txBody>
          <a:bodyPr wrap="none" anchor="ctr"/>
          <a:lstStyle/>
          <a:p>
            <a:endParaRPr lang="ko-KR" altLang="ko-KR">
              <a:ea typeface="MS PGothic" pitchFamily="34" charset="-128"/>
            </a:endParaRPr>
          </a:p>
        </p:txBody>
      </p:sp>
      <p:sp>
        <p:nvSpPr>
          <p:cNvPr id="7176" name="Oval 7"/>
          <p:cNvSpPr>
            <a:spLocks noChangeArrowheads="1"/>
          </p:cNvSpPr>
          <p:nvPr/>
        </p:nvSpPr>
        <p:spPr bwMode="auto">
          <a:xfrm>
            <a:off x="2781300" y="3376613"/>
            <a:ext cx="71438" cy="71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ko-KR">
              <a:ea typeface="MS PGothic" pitchFamily="34" charset="-128"/>
            </a:endParaRPr>
          </a:p>
        </p:txBody>
      </p:sp>
      <p:sp>
        <p:nvSpPr>
          <p:cNvPr id="7177" name="Oval 8"/>
          <p:cNvSpPr>
            <a:spLocks noChangeArrowheads="1"/>
          </p:cNvSpPr>
          <p:nvPr/>
        </p:nvSpPr>
        <p:spPr bwMode="auto">
          <a:xfrm>
            <a:off x="2411413" y="4365625"/>
            <a:ext cx="71437" cy="714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ko-KR">
              <a:ea typeface="MS PGothic" pitchFamily="34" charset="-128"/>
            </a:endParaRPr>
          </a:p>
        </p:txBody>
      </p:sp>
      <p:sp>
        <p:nvSpPr>
          <p:cNvPr id="7178" name="Oval 9"/>
          <p:cNvSpPr>
            <a:spLocks noChangeArrowheads="1"/>
          </p:cNvSpPr>
          <p:nvPr/>
        </p:nvSpPr>
        <p:spPr bwMode="auto">
          <a:xfrm>
            <a:off x="1258888" y="4437063"/>
            <a:ext cx="71437" cy="71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ko-KR">
              <a:ea typeface="MS PGothic" pitchFamily="34" charset="-128"/>
            </a:endParaRPr>
          </a:p>
        </p:txBody>
      </p:sp>
      <p:sp>
        <p:nvSpPr>
          <p:cNvPr id="7179" name="Line 10"/>
          <p:cNvSpPr>
            <a:spLocks noChangeShapeType="1"/>
          </p:cNvSpPr>
          <p:nvPr/>
        </p:nvSpPr>
        <p:spPr bwMode="auto">
          <a:xfrm>
            <a:off x="1331913" y="4579938"/>
            <a:ext cx="144462" cy="433387"/>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80" name="Text Box 11"/>
          <p:cNvSpPr txBox="1">
            <a:spLocks noChangeArrowheads="1"/>
          </p:cNvSpPr>
          <p:nvPr/>
        </p:nvSpPr>
        <p:spPr bwMode="auto">
          <a:xfrm>
            <a:off x="773113" y="501332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ko-KR" sz="900">
                <a:latin typeface="Verdana" pitchFamily="34" charset="0"/>
                <a:ea typeface="MS PGothic" pitchFamily="34" charset="-128"/>
              </a:rPr>
              <a:t>Motion sensor</a:t>
            </a:r>
          </a:p>
        </p:txBody>
      </p:sp>
      <p:sp>
        <p:nvSpPr>
          <p:cNvPr id="7181" name="Line 12"/>
          <p:cNvSpPr>
            <a:spLocks noChangeShapeType="1"/>
          </p:cNvSpPr>
          <p:nvPr/>
        </p:nvSpPr>
        <p:spPr bwMode="auto">
          <a:xfrm flipH="1">
            <a:off x="2268538" y="4508500"/>
            <a:ext cx="142875" cy="649288"/>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82" name="Text Box 13"/>
          <p:cNvSpPr txBox="1">
            <a:spLocks noChangeArrowheads="1"/>
          </p:cNvSpPr>
          <p:nvPr/>
        </p:nvSpPr>
        <p:spPr bwMode="auto">
          <a:xfrm>
            <a:off x="1835150" y="5157788"/>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ko-KR" sz="900">
                <a:latin typeface="Verdana" pitchFamily="34" charset="0"/>
                <a:ea typeface="MS PGothic" pitchFamily="34" charset="-128"/>
              </a:rPr>
              <a:t>Motion sensor</a:t>
            </a:r>
          </a:p>
        </p:txBody>
      </p:sp>
      <p:sp>
        <p:nvSpPr>
          <p:cNvPr id="7183" name="Line 14"/>
          <p:cNvSpPr>
            <a:spLocks noChangeShapeType="1"/>
          </p:cNvSpPr>
          <p:nvPr/>
        </p:nvSpPr>
        <p:spPr bwMode="auto">
          <a:xfrm>
            <a:off x="2849563" y="3457575"/>
            <a:ext cx="360362" cy="358775"/>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84" name="Text Box 15"/>
          <p:cNvSpPr txBox="1">
            <a:spLocks noChangeArrowheads="1"/>
          </p:cNvSpPr>
          <p:nvPr/>
        </p:nvSpPr>
        <p:spPr bwMode="auto">
          <a:xfrm>
            <a:off x="2789238" y="3789363"/>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ko-KR" sz="900">
                <a:latin typeface="Verdana" pitchFamily="34" charset="0"/>
                <a:ea typeface="MS PGothic" pitchFamily="34" charset="-128"/>
              </a:rPr>
              <a:t>Motion sensor</a:t>
            </a:r>
          </a:p>
        </p:txBody>
      </p:sp>
      <p:sp>
        <p:nvSpPr>
          <p:cNvPr id="7185" name="Line 16"/>
          <p:cNvSpPr>
            <a:spLocks noChangeShapeType="1"/>
          </p:cNvSpPr>
          <p:nvPr/>
        </p:nvSpPr>
        <p:spPr bwMode="auto">
          <a:xfrm flipH="1" flipV="1">
            <a:off x="1116013" y="2492375"/>
            <a:ext cx="792162" cy="719138"/>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86" name="Text Box 17"/>
          <p:cNvSpPr txBox="1">
            <a:spLocks noChangeArrowheads="1"/>
          </p:cNvSpPr>
          <p:nvPr/>
        </p:nvSpPr>
        <p:spPr bwMode="auto">
          <a:xfrm>
            <a:off x="611188" y="2205038"/>
            <a:ext cx="846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ko-KR" sz="900">
                <a:latin typeface="Verdana" pitchFamily="34" charset="0"/>
                <a:ea typeface="MS PGothic" pitchFamily="34" charset="-128"/>
              </a:rPr>
              <a:t>ECG sensor</a:t>
            </a:r>
          </a:p>
        </p:txBody>
      </p:sp>
      <p:sp>
        <p:nvSpPr>
          <p:cNvPr id="7187" name="Arc 18"/>
          <p:cNvSpPr>
            <a:spLocks/>
          </p:cNvSpPr>
          <p:nvPr/>
        </p:nvSpPr>
        <p:spPr bwMode="auto">
          <a:xfrm rot="3089287">
            <a:off x="3492500" y="3140076"/>
            <a:ext cx="574675" cy="431800"/>
          </a:xfrm>
          <a:custGeom>
            <a:avLst/>
            <a:gdLst>
              <a:gd name="T0" fmla="*/ 0 w 21600"/>
              <a:gd name="T1" fmla="*/ 0 h 21600"/>
              <a:gd name="T2" fmla="*/ 574675 w 21600"/>
              <a:gd name="T3" fmla="*/ 431800 h 21600"/>
              <a:gd name="T4" fmla="*/ 0 w 21600"/>
              <a:gd name="T5" fmla="*/ 4318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88" name="Arc 19"/>
          <p:cNvSpPr>
            <a:spLocks/>
          </p:cNvSpPr>
          <p:nvPr/>
        </p:nvSpPr>
        <p:spPr bwMode="auto">
          <a:xfrm rot="3089287">
            <a:off x="3491706" y="3069432"/>
            <a:ext cx="720725" cy="576262"/>
          </a:xfrm>
          <a:custGeom>
            <a:avLst/>
            <a:gdLst>
              <a:gd name="T0" fmla="*/ 0 w 21600"/>
              <a:gd name="T1" fmla="*/ 0 h 21600"/>
              <a:gd name="T2" fmla="*/ 720725 w 21600"/>
              <a:gd name="T3" fmla="*/ 576262 h 21600"/>
              <a:gd name="T4" fmla="*/ 0 w 21600"/>
              <a:gd name="T5" fmla="*/ 576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89" name="Arc 20"/>
          <p:cNvSpPr>
            <a:spLocks/>
          </p:cNvSpPr>
          <p:nvPr/>
        </p:nvSpPr>
        <p:spPr bwMode="auto">
          <a:xfrm rot="3089287">
            <a:off x="2484437" y="5011738"/>
            <a:ext cx="574675" cy="431800"/>
          </a:xfrm>
          <a:custGeom>
            <a:avLst/>
            <a:gdLst>
              <a:gd name="T0" fmla="*/ 0 w 21600"/>
              <a:gd name="T1" fmla="*/ 0 h 21600"/>
              <a:gd name="T2" fmla="*/ 574675 w 21600"/>
              <a:gd name="T3" fmla="*/ 431800 h 21600"/>
              <a:gd name="T4" fmla="*/ 0 w 21600"/>
              <a:gd name="T5" fmla="*/ 4318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90" name="Arc 21"/>
          <p:cNvSpPr>
            <a:spLocks/>
          </p:cNvSpPr>
          <p:nvPr/>
        </p:nvSpPr>
        <p:spPr bwMode="auto">
          <a:xfrm rot="3089287">
            <a:off x="2483644" y="4941094"/>
            <a:ext cx="720725" cy="576263"/>
          </a:xfrm>
          <a:custGeom>
            <a:avLst/>
            <a:gdLst>
              <a:gd name="T0" fmla="*/ 0 w 21600"/>
              <a:gd name="T1" fmla="*/ 0 h 21600"/>
              <a:gd name="T2" fmla="*/ 720725 w 21600"/>
              <a:gd name="T3" fmla="*/ 576263 h 21600"/>
              <a:gd name="T4" fmla="*/ 0 w 21600"/>
              <a:gd name="T5" fmla="*/ 57626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91" name="Arc 22"/>
          <p:cNvSpPr>
            <a:spLocks/>
          </p:cNvSpPr>
          <p:nvPr/>
        </p:nvSpPr>
        <p:spPr bwMode="auto">
          <a:xfrm rot="8055472">
            <a:off x="1047750" y="4489451"/>
            <a:ext cx="574675" cy="431800"/>
          </a:xfrm>
          <a:custGeom>
            <a:avLst/>
            <a:gdLst>
              <a:gd name="T0" fmla="*/ 0 w 21600"/>
              <a:gd name="T1" fmla="*/ 0 h 21600"/>
              <a:gd name="T2" fmla="*/ 574675 w 21600"/>
              <a:gd name="T3" fmla="*/ 431800 h 21600"/>
              <a:gd name="T4" fmla="*/ 0 w 21600"/>
              <a:gd name="T5" fmla="*/ 4318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92" name="Arc 23"/>
          <p:cNvSpPr>
            <a:spLocks/>
          </p:cNvSpPr>
          <p:nvPr/>
        </p:nvSpPr>
        <p:spPr bwMode="auto">
          <a:xfrm rot="8049972">
            <a:off x="970756" y="4437857"/>
            <a:ext cx="720725" cy="576262"/>
          </a:xfrm>
          <a:custGeom>
            <a:avLst/>
            <a:gdLst>
              <a:gd name="T0" fmla="*/ 0 w 21600"/>
              <a:gd name="T1" fmla="*/ 0 h 21600"/>
              <a:gd name="T2" fmla="*/ 720725 w 21600"/>
              <a:gd name="T3" fmla="*/ 576262 h 21600"/>
              <a:gd name="T4" fmla="*/ 0 w 21600"/>
              <a:gd name="T5" fmla="*/ 576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93" name="Arc 24"/>
          <p:cNvSpPr>
            <a:spLocks/>
          </p:cNvSpPr>
          <p:nvPr/>
        </p:nvSpPr>
        <p:spPr bwMode="auto">
          <a:xfrm rot="-4366981">
            <a:off x="1268412" y="2747963"/>
            <a:ext cx="574675" cy="431800"/>
          </a:xfrm>
          <a:custGeom>
            <a:avLst/>
            <a:gdLst>
              <a:gd name="T0" fmla="*/ 0 w 21600"/>
              <a:gd name="T1" fmla="*/ 0 h 21600"/>
              <a:gd name="T2" fmla="*/ 574675 w 21600"/>
              <a:gd name="T3" fmla="*/ 431800 h 21600"/>
              <a:gd name="T4" fmla="*/ 0 w 21600"/>
              <a:gd name="T5" fmla="*/ 4318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94" name="Arc 25"/>
          <p:cNvSpPr>
            <a:spLocks/>
          </p:cNvSpPr>
          <p:nvPr/>
        </p:nvSpPr>
        <p:spPr bwMode="auto">
          <a:xfrm rot="-4379279">
            <a:off x="1186656" y="2637632"/>
            <a:ext cx="720725" cy="576262"/>
          </a:xfrm>
          <a:custGeom>
            <a:avLst/>
            <a:gdLst>
              <a:gd name="T0" fmla="*/ 0 w 21600"/>
              <a:gd name="T1" fmla="*/ 0 h 21600"/>
              <a:gd name="T2" fmla="*/ 720725 w 21600"/>
              <a:gd name="T3" fmla="*/ 576262 h 21600"/>
              <a:gd name="T4" fmla="*/ 0 w 21600"/>
              <a:gd name="T5" fmla="*/ 576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pic>
        <p:nvPicPr>
          <p:cNvPr id="7195" name="Picture 26" desc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4508500"/>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6" name="Arc 27"/>
          <p:cNvSpPr>
            <a:spLocks/>
          </p:cNvSpPr>
          <p:nvPr/>
        </p:nvSpPr>
        <p:spPr bwMode="auto">
          <a:xfrm rot="3172933">
            <a:off x="3511550" y="4221163"/>
            <a:ext cx="649288" cy="404812"/>
          </a:xfrm>
          <a:custGeom>
            <a:avLst/>
            <a:gdLst>
              <a:gd name="T0" fmla="*/ 388160 w 21600"/>
              <a:gd name="T1" fmla="*/ 0 h 17315"/>
              <a:gd name="T2" fmla="*/ 649288 w 21600"/>
              <a:gd name="T3" fmla="*/ 404812 h 17315"/>
              <a:gd name="T4" fmla="*/ 0 w 21600"/>
              <a:gd name="T5" fmla="*/ 404812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97" name="Arc 28"/>
          <p:cNvSpPr>
            <a:spLocks/>
          </p:cNvSpPr>
          <p:nvPr/>
        </p:nvSpPr>
        <p:spPr bwMode="auto">
          <a:xfrm rot="3178077">
            <a:off x="3563144" y="4294982"/>
            <a:ext cx="504825" cy="331787"/>
          </a:xfrm>
          <a:custGeom>
            <a:avLst/>
            <a:gdLst>
              <a:gd name="T0" fmla="*/ 301797 w 21600"/>
              <a:gd name="T1" fmla="*/ 0 h 17315"/>
              <a:gd name="T2" fmla="*/ 504825 w 21600"/>
              <a:gd name="T3" fmla="*/ 331787 h 17315"/>
              <a:gd name="T4" fmla="*/ 0 w 21600"/>
              <a:gd name="T5" fmla="*/ 331787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98" name="Arc 29"/>
          <p:cNvSpPr>
            <a:spLocks/>
          </p:cNvSpPr>
          <p:nvPr/>
        </p:nvSpPr>
        <p:spPr bwMode="auto">
          <a:xfrm rot="3260608">
            <a:off x="3559175" y="4349750"/>
            <a:ext cx="431800" cy="260350"/>
          </a:xfrm>
          <a:custGeom>
            <a:avLst/>
            <a:gdLst>
              <a:gd name="T0" fmla="*/ 258140 w 21600"/>
              <a:gd name="T1" fmla="*/ 0 h 17315"/>
              <a:gd name="T2" fmla="*/ 431800 w 21600"/>
              <a:gd name="T3" fmla="*/ 260350 h 17315"/>
              <a:gd name="T4" fmla="*/ 0 w 21600"/>
              <a:gd name="T5" fmla="*/ 260350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7199" name="AutoShape 30"/>
          <p:cNvSpPr>
            <a:spLocks noChangeArrowheads="1"/>
          </p:cNvSpPr>
          <p:nvPr/>
        </p:nvSpPr>
        <p:spPr bwMode="auto">
          <a:xfrm>
            <a:off x="3419475" y="4221163"/>
            <a:ext cx="360363" cy="287337"/>
          </a:xfrm>
          <a:prstGeom prst="lightningBolt">
            <a:avLst/>
          </a:prstGeom>
          <a:solidFill>
            <a:srgbClr val="FFFFFF"/>
          </a:solidFill>
          <a:ln w="9525">
            <a:solidFill>
              <a:schemeClr val="tx1"/>
            </a:solidFill>
            <a:miter lim="800000"/>
            <a:headEnd/>
            <a:tailEnd/>
          </a:ln>
        </p:spPr>
        <p:txBody>
          <a:bodyPr wrap="none" anchor="ctr"/>
          <a:lstStyle/>
          <a:p>
            <a:endParaRPr lang="ko-KR" altLang="ko-KR">
              <a:ea typeface="MS PGothic" pitchFamily="34" charset="-128"/>
            </a:endParaRPr>
          </a:p>
        </p:txBody>
      </p:sp>
      <p:pic>
        <p:nvPicPr>
          <p:cNvPr id="7200" name="Picture 31"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2708275"/>
            <a:ext cx="208915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1" name="Line 32"/>
          <p:cNvSpPr>
            <a:spLocks noChangeShapeType="1"/>
          </p:cNvSpPr>
          <p:nvPr/>
        </p:nvSpPr>
        <p:spPr bwMode="auto">
          <a:xfrm flipV="1">
            <a:off x="4643438" y="4149725"/>
            <a:ext cx="288925" cy="3587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72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4724400"/>
            <a:ext cx="4445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3" name="Line 34"/>
          <p:cNvSpPr>
            <a:spLocks noChangeShapeType="1"/>
          </p:cNvSpPr>
          <p:nvPr/>
        </p:nvSpPr>
        <p:spPr bwMode="auto">
          <a:xfrm>
            <a:off x="6227763" y="4149725"/>
            <a:ext cx="215900" cy="287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7204" name="Picture 35" descr="MC900411406[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48488" y="1989138"/>
            <a:ext cx="425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5" name="Line 36"/>
          <p:cNvSpPr>
            <a:spLocks noChangeShapeType="1"/>
          </p:cNvSpPr>
          <p:nvPr/>
        </p:nvSpPr>
        <p:spPr bwMode="auto">
          <a:xfrm flipV="1">
            <a:off x="6227763" y="2420938"/>
            <a:ext cx="649287" cy="431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7206" name="Picture 37" desc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4750" y="2924175"/>
            <a:ext cx="714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7" name="Line 38"/>
          <p:cNvSpPr>
            <a:spLocks noChangeShapeType="1"/>
          </p:cNvSpPr>
          <p:nvPr/>
        </p:nvSpPr>
        <p:spPr bwMode="auto">
          <a:xfrm flipV="1">
            <a:off x="6732588" y="3284538"/>
            <a:ext cx="719137" cy="730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208" name="Text Box 39"/>
          <p:cNvSpPr txBox="1">
            <a:spLocks noChangeArrowheads="1"/>
          </p:cNvSpPr>
          <p:nvPr/>
        </p:nvSpPr>
        <p:spPr bwMode="auto">
          <a:xfrm>
            <a:off x="5241925" y="3284538"/>
            <a:ext cx="912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ko-KR" sz="1400">
                <a:latin typeface="Verdana" pitchFamily="34" charset="0"/>
                <a:ea typeface="MS PGothic" pitchFamily="34" charset="-128"/>
              </a:rPr>
              <a:t>Internet</a:t>
            </a:r>
          </a:p>
        </p:txBody>
      </p:sp>
    </p:spTree>
    <p:extLst>
      <p:ext uri="{BB962C8B-B14F-4D97-AF65-F5344CB8AC3E}">
        <p14:creationId xmlns:p14="http://schemas.microsoft.com/office/powerpoint/2010/main" val="692406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3"/>
          <p:cNvSpPr>
            <a:spLocks noGrp="1" noChangeArrowheads="1"/>
          </p:cNvSpPr>
          <p:nvPr>
            <p:ph type="title"/>
          </p:nvPr>
        </p:nvSpPr>
        <p:spPr/>
        <p:txBody>
          <a:bodyPr/>
          <a:lstStyle/>
          <a:p>
            <a:r>
              <a:rPr lang="en-US" altLang="ko-KR" smtClean="0">
                <a:ea typeface="굴림" charset="-127"/>
              </a:rPr>
              <a:t>Things Connecting to Things</a:t>
            </a:r>
          </a:p>
        </p:txBody>
      </p:sp>
      <p:sp>
        <p:nvSpPr>
          <p:cNvPr id="819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BA8639E-0EE4-44E4-8A20-A1488E0AC3CC}" type="slidenum">
              <a:rPr lang="en-GB" altLang="ko-KR">
                <a:latin typeface="Verdana" pitchFamily="34" charset="0"/>
                <a:ea typeface="MS PGothic" pitchFamily="34" charset="-128"/>
              </a:rPr>
              <a:pPr eaLnBrk="1" hangingPunct="1"/>
              <a:t>14</a:t>
            </a:fld>
            <a:endParaRPr lang="en-GB" altLang="ko-KR">
              <a:latin typeface="Verdana" pitchFamily="34" charset="0"/>
              <a:ea typeface="MS PGothic" pitchFamily="34" charset="-128"/>
            </a:endParaRPr>
          </a:p>
        </p:txBody>
      </p:sp>
      <p:pic>
        <p:nvPicPr>
          <p:cNvPr id="8195" name="Picture 2" des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433763"/>
            <a:ext cx="477837"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descr="connected-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1052513"/>
            <a:ext cx="431482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5" descr="rally-car by netalloy -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644900"/>
            <a:ext cx="238125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Arc 6"/>
          <p:cNvSpPr>
            <a:spLocks/>
          </p:cNvSpPr>
          <p:nvPr/>
        </p:nvSpPr>
        <p:spPr bwMode="auto">
          <a:xfrm>
            <a:off x="4572000" y="2349500"/>
            <a:ext cx="1728788" cy="1439863"/>
          </a:xfrm>
          <a:custGeom>
            <a:avLst/>
            <a:gdLst>
              <a:gd name="T0" fmla="*/ 0 w 21453"/>
              <a:gd name="T1" fmla="*/ 0 h 21600"/>
              <a:gd name="T2" fmla="*/ 1728788 w 21453"/>
              <a:gd name="T3" fmla="*/ 1271946 h 21600"/>
              <a:gd name="T4" fmla="*/ 0 w 21453"/>
              <a:gd name="T5" fmla="*/ 1439863 h 21600"/>
              <a:gd name="T6" fmla="*/ 0 60000 65536"/>
              <a:gd name="T7" fmla="*/ 0 60000 65536"/>
              <a:gd name="T8" fmla="*/ 0 60000 65536"/>
              <a:gd name="T9" fmla="*/ 0 w 21453"/>
              <a:gd name="T10" fmla="*/ 0 h 21600"/>
              <a:gd name="T11" fmla="*/ 21453 w 21453"/>
              <a:gd name="T12" fmla="*/ 21600 h 21600"/>
            </a:gdLst>
            <a:ahLst/>
            <a:cxnLst>
              <a:cxn ang="T6">
                <a:pos x="T0" y="T1"/>
              </a:cxn>
              <a:cxn ang="T7">
                <a:pos x="T2" y="T3"/>
              </a:cxn>
              <a:cxn ang="T8">
                <a:pos x="T4" y="T5"/>
              </a:cxn>
            </a:cxnLst>
            <a:rect l="T9" t="T10" r="T11" b="T12"/>
            <a:pathLst>
              <a:path w="21453" h="21600" fill="none" extrusionOk="0">
                <a:moveTo>
                  <a:pt x="0" y="-1"/>
                </a:moveTo>
                <a:cubicBezTo>
                  <a:pt x="10954" y="-1"/>
                  <a:pt x="20175" y="8200"/>
                  <a:pt x="21452" y="19081"/>
                </a:cubicBezTo>
              </a:path>
              <a:path w="21453" h="21600" stroke="0" extrusionOk="0">
                <a:moveTo>
                  <a:pt x="0" y="-1"/>
                </a:moveTo>
                <a:cubicBezTo>
                  <a:pt x="10954" y="-1"/>
                  <a:pt x="20175" y="8200"/>
                  <a:pt x="21452" y="19081"/>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pic>
        <p:nvPicPr>
          <p:cNvPr id="8200" name="Picture 7" descr="Police car by liftarn - A SAAB 900 police car from the Swedish Road Administration (V�gverk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1700213"/>
            <a:ext cx="129698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Arc 8"/>
          <p:cNvSpPr>
            <a:spLocks/>
          </p:cNvSpPr>
          <p:nvPr/>
        </p:nvSpPr>
        <p:spPr bwMode="auto">
          <a:xfrm rot="21450627" flipH="1">
            <a:off x="2411413" y="1989138"/>
            <a:ext cx="1368425" cy="144462"/>
          </a:xfrm>
          <a:custGeom>
            <a:avLst/>
            <a:gdLst>
              <a:gd name="T0" fmla="*/ 0 w 21600"/>
              <a:gd name="T1" fmla="*/ 0 h 21600"/>
              <a:gd name="T2" fmla="*/ 1368425 w 21600"/>
              <a:gd name="T3" fmla="*/ 144462 h 21600"/>
              <a:gd name="T4" fmla="*/ 0 w 21600"/>
              <a:gd name="T5" fmla="*/ 1444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pic>
        <p:nvPicPr>
          <p:cNvPr id="8202" name="Picture 9" descr="MC900332774[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525" y="5300663"/>
            <a:ext cx="10810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10" descr="MC900060378[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550" y="3860800"/>
            <a:ext cx="1008063"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Arc 11"/>
          <p:cNvSpPr>
            <a:spLocks/>
          </p:cNvSpPr>
          <p:nvPr/>
        </p:nvSpPr>
        <p:spPr bwMode="auto">
          <a:xfrm flipV="1">
            <a:off x="1835150" y="2276475"/>
            <a:ext cx="2232025" cy="1873250"/>
          </a:xfrm>
          <a:custGeom>
            <a:avLst/>
            <a:gdLst>
              <a:gd name="T0" fmla="*/ 0 w 21600"/>
              <a:gd name="T1" fmla="*/ 0 h 21600"/>
              <a:gd name="T2" fmla="*/ 2232025 w 21600"/>
              <a:gd name="T3" fmla="*/ 1873250 h 21600"/>
              <a:gd name="T4" fmla="*/ 0 w 21600"/>
              <a:gd name="T5" fmla="*/ 18732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8205" name="Arc 12"/>
          <p:cNvSpPr>
            <a:spLocks/>
          </p:cNvSpPr>
          <p:nvPr/>
        </p:nvSpPr>
        <p:spPr bwMode="auto">
          <a:xfrm rot="10800000" flipH="1">
            <a:off x="1979613" y="2420938"/>
            <a:ext cx="2447925" cy="3816350"/>
          </a:xfrm>
          <a:custGeom>
            <a:avLst/>
            <a:gdLst>
              <a:gd name="T0" fmla="*/ 0 w 21600"/>
              <a:gd name="T1" fmla="*/ 0 h 21600"/>
              <a:gd name="T2" fmla="*/ 2447925 w 21600"/>
              <a:gd name="T3" fmla="*/ 3816350 h 21600"/>
              <a:gd name="T4" fmla="*/ 0 w 21600"/>
              <a:gd name="T5" fmla="*/ 38163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
        <p:nvSpPr>
          <p:cNvPr id="8206" name="Text Box 13"/>
          <p:cNvSpPr txBox="1">
            <a:spLocks noChangeArrowheads="1"/>
          </p:cNvSpPr>
          <p:nvPr/>
        </p:nvSpPr>
        <p:spPr bwMode="auto">
          <a:xfrm>
            <a:off x="4214813" y="5445125"/>
            <a:ext cx="3319462"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ko-KR">
                <a:ea typeface="MS PGothic" pitchFamily="34" charset="-128"/>
              </a:rPr>
              <a:t>- </a:t>
            </a:r>
            <a:r>
              <a:rPr lang="en-US" altLang="ko-KR" sz="1600">
                <a:latin typeface="Verdana" pitchFamily="34" charset="0"/>
                <a:ea typeface="MS PGothic" pitchFamily="34" charset="-128"/>
              </a:rPr>
              <a:t>Complex and heterogeneous </a:t>
            </a:r>
          </a:p>
          <a:p>
            <a:pPr eaLnBrk="1" hangingPunct="1"/>
            <a:r>
              <a:rPr lang="en-US" altLang="ko-KR" sz="1600">
                <a:latin typeface="Verdana" pitchFamily="34" charset="0"/>
                <a:ea typeface="MS PGothic" pitchFamily="34" charset="-128"/>
              </a:rPr>
              <a:t>resources and networks </a:t>
            </a:r>
          </a:p>
        </p:txBody>
      </p:sp>
      <p:sp>
        <p:nvSpPr>
          <p:cNvPr id="8207" name="Arc 14"/>
          <p:cNvSpPr>
            <a:spLocks/>
          </p:cNvSpPr>
          <p:nvPr/>
        </p:nvSpPr>
        <p:spPr bwMode="auto">
          <a:xfrm flipV="1">
            <a:off x="6443663" y="2349500"/>
            <a:ext cx="720725" cy="1295400"/>
          </a:xfrm>
          <a:custGeom>
            <a:avLst/>
            <a:gdLst>
              <a:gd name="T0" fmla="*/ 0 w 21600"/>
              <a:gd name="T1" fmla="*/ 0 h 21600"/>
              <a:gd name="T2" fmla="*/ 720725 w 21600"/>
              <a:gd name="T3" fmla="*/ 1295400 h 21600"/>
              <a:gd name="T4" fmla="*/ 0 w 21600"/>
              <a:gd name="T5" fmla="*/ 12954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ko-KR">
              <a:ea typeface="MS PGothic" pitchFamily="34" charset="-128"/>
            </a:endParaRPr>
          </a:p>
        </p:txBody>
      </p:sp>
    </p:spTree>
    <p:extLst>
      <p:ext uri="{BB962C8B-B14F-4D97-AF65-F5344CB8AC3E}">
        <p14:creationId xmlns:p14="http://schemas.microsoft.com/office/powerpoint/2010/main" val="2571596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GB" altLang="ko-KR" smtClean="0">
                <a:ea typeface="굴림" charset="-127"/>
              </a:rPr>
              <a:t>Wireless Sensor Networks (WSN)</a:t>
            </a:r>
          </a:p>
        </p:txBody>
      </p:sp>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19BEC48-E05C-4099-A5DC-7C59DBA25553}" type="slidenum">
              <a:rPr lang="en-GB" altLang="ko-KR">
                <a:latin typeface="Verdana" pitchFamily="34" charset="0"/>
                <a:ea typeface="MS PGothic" pitchFamily="34" charset="-128"/>
              </a:rPr>
              <a:pPr eaLnBrk="1" hangingPunct="1"/>
              <a:t>15</a:t>
            </a:fld>
            <a:endParaRPr lang="en-GB" altLang="ko-KR">
              <a:latin typeface="Verdana" pitchFamily="34" charset="0"/>
              <a:ea typeface="MS PGothic" pitchFamily="34" charset="-128"/>
            </a:endParaRPr>
          </a:p>
        </p:txBody>
      </p:sp>
      <p:pic>
        <p:nvPicPr>
          <p:cNvPr id="9220" name="Picture 3"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2845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349500"/>
            <a:ext cx="4095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5"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25" y="35004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6"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30686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7"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492375"/>
            <a:ext cx="4095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8" des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9400" y="4508500"/>
            <a:ext cx="5762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9" desc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1989138"/>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10"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1628775"/>
            <a:ext cx="447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Line 11"/>
          <p:cNvSpPr>
            <a:spLocks noChangeShapeType="1"/>
          </p:cNvSpPr>
          <p:nvPr/>
        </p:nvSpPr>
        <p:spPr bwMode="auto">
          <a:xfrm>
            <a:off x="827088" y="2781300"/>
            <a:ext cx="215900" cy="7191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29" name="Line 12"/>
          <p:cNvSpPr>
            <a:spLocks noChangeShapeType="1"/>
          </p:cNvSpPr>
          <p:nvPr/>
        </p:nvSpPr>
        <p:spPr bwMode="auto">
          <a:xfrm>
            <a:off x="1187450" y="3716338"/>
            <a:ext cx="865188" cy="1444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30" name="Oval 13"/>
          <p:cNvSpPr>
            <a:spLocks noChangeArrowheads="1"/>
          </p:cNvSpPr>
          <p:nvPr/>
        </p:nvSpPr>
        <p:spPr bwMode="auto">
          <a:xfrm>
            <a:off x="4789488" y="3232150"/>
            <a:ext cx="719137" cy="358775"/>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GB" altLang="ko-KR" sz="1000">
                <a:latin typeface="Verdana" pitchFamily="34" charset="0"/>
                <a:ea typeface="MS PGothic" pitchFamily="34" charset="-128"/>
              </a:rPr>
              <a:t>Sink</a:t>
            </a:r>
          </a:p>
          <a:p>
            <a:r>
              <a:rPr lang="en-GB" altLang="ko-KR" sz="1000">
                <a:latin typeface="Verdana" pitchFamily="34" charset="0"/>
                <a:ea typeface="MS PGothic" pitchFamily="34" charset="-128"/>
              </a:rPr>
              <a:t>node</a:t>
            </a:r>
          </a:p>
        </p:txBody>
      </p:sp>
      <p:sp>
        <p:nvSpPr>
          <p:cNvPr id="9231" name="Rectangle 14"/>
          <p:cNvSpPr>
            <a:spLocks noChangeArrowheads="1"/>
          </p:cNvSpPr>
          <p:nvPr/>
        </p:nvSpPr>
        <p:spPr bwMode="auto">
          <a:xfrm>
            <a:off x="6084888" y="3286125"/>
            <a:ext cx="647700" cy="2873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GB" altLang="ko-KR" sz="900">
                <a:latin typeface="Verdana" pitchFamily="34" charset="0"/>
                <a:ea typeface="MS PGothic" pitchFamily="34" charset="-128"/>
              </a:rPr>
              <a:t>Gateway</a:t>
            </a:r>
          </a:p>
        </p:txBody>
      </p:sp>
      <p:pic>
        <p:nvPicPr>
          <p:cNvPr id="9232" name="Picture 15" descr="http://openclipart.org/image/800px/svg_to_png/14729/gabe_anguiano_Clou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5388" y="1557338"/>
            <a:ext cx="1727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472" name="Line 16"/>
          <p:cNvSpPr>
            <a:spLocks noChangeShapeType="1"/>
          </p:cNvSpPr>
          <p:nvPr/>
        </p:nvSpPr>
        <p:spPr bwMode="auto">
          <a:xfrm>
            <a:off x="6300788" y="2852738"/>
            <a:ext cx="142875" cy="288925"/>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alpha val="50000"/>
              </a:schemeClr>
            </a:prstShdw>
          </a:effectLst>
          <a:extLst/>
        </p:spPr>
        <p:txBody>
          <a:bodyPr/>
          <a:lstStyle/>
          <a:p>
            <a:pPr>
              <a:defRPr/>
            </a:pPr>
            <a:endParaRPr lang="en-US">
              <a:ea typeface="ＭＳ Ｐゴシック" charset="0"/>
            </a:endParaRPr>
          </a:p>
        </p:txBody>
      </p:sp>
      <p:sp>
        <p:nvSpPr>
          <p:cNvPr id="9234" name="Line 17"/>
          <p:cNvSpPr>
            <a:spLocks noChangeShapeType="1"/>
          </p:cNvSpPr>
          <p:nvPr/>
        </p:nvSpPr>
        <p:spPr bwMode="auto">
          <a:xfrm>
            <a:off x="4067175" y="3429000"/>
            <a:ext cx="649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35" name="Line 18"/>
          <p:cNvSpPr>
            <a:spLocks noChangeShapeType="1"/>
          </p:cNvSpPr>
          <p:nvPr/>
        </p:nvSpPr>
        <p:spPr bwMode="auto">
          <a:xfrm>
            <a:off x="5545138" y="3429000"/>
            <a:ext cx="50323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36" name="Line 19"/>
          <p:cNvSpPr>
            <a:spLocks noChangeShapeType="1"/>
          </p:cNvSpPr>
          <p:nvPr/>
        </p:nvSpPr>
        <p:spPr bwMode="auto">
          <a:xfrm>
            <a:off x="2484438" y="2924175"/>
            <a:ext cx="1079500" cy="4333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37" name="Line 20"/>
          <p:cNvSpPr>
            <a:spLocks noChangeShapeType="1"/>
          </p:cNvSpPr>
          <p:nvPr/>
        </p:nvSpPr>
        <p:spPr bwMode="auto">
          <a:xfrm flipV="1">
            <a:off x="1258888" y="2924175"/>
            <a:ext cx="865187" cy="5762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38" name="Line 21"/>
          <p:cNvSpPr>
            <a:spLocks noChangeShapeType="1"/>
          </p:cNvSpPr>
          <p:nvPr/>
        </p:nvSpPr>
        <p:spPr bwMode="auto">
          <a:xfrm flipH="1">
            <a:off x="2124075" y="3068638"/>
            <a:ext cx="144463" cy="647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39" name="Line 22"/>
          <p:cNvSpPr>
            <a:spLocks noChangeShapeType="1"/>
          </p:cNvSpPr>
          <p:nvPr/>
        </p:nvSpPr>
        <p:spPr bwMode="auto">
          <a:xfrm flipV="1">
            <a:off x="2411413" y="3500438"/>
            <a:ext cx="1008062" cy="288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40" name="Line 23"/>
          <p:cNvSpPr>
            <a:spLocks noChangeShapeType="1"/>
          </p:cNvSpPr>
          <p:nvPr/>
        </p:nvSpPr>
        <p:spPr bwMode="auto">
          <a:xfrm flipV="1">
            <a:off x="1908175" y="4005263"/>
            <a:ext cx="287338" cy="5762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9241" name="Picture 24" des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365625"/>
            <a:ext cx="5762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2" name="Line 25"/>
          <p:cNvSpPr>
            <a:spLocks noChangeShapeType="1"/>
          </p:cNvSpPr>
          <p:nvPr/>
        </p:nvSpPr>
        <p:spPr bwMode="auto">
          <a:xfrm>
            <a:off x="2195513" y="4724400"/>
            <a:ext cx="7207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43" name="Line 26"/>
          <p:cNvSpPr>
            <a:spLocks noChangeShapeType="1"/>
          </p:cNvSpPr>
          <p:nvPr/>
        </p:nvSpPr>
        <p:spPr bwMode="auto">
          <a:xfrm flipV="1">
            <a:off x="3492500" y="3573463"/>
            <a:ext cx="1295400" cy="9350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44" name="Line 27"/>
          <p:cNvSpPr>
            <a:spLocks noChangeShapeType="1"/>
          </p:cNvSpPr>
          <p:nvPr/>
        </p:nvSpPr>
        <p:spPr bwMode="auto">
          <a:xfrm>
            <a:off x="3203575" y="2060575"/>
            <a:ext cx="360363" cy="2159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45" name="Line 28"/>
          <p:cNvSpPr>
            <a:spLocks noChangeShapeType="1"/>
          </p:cNvSpPr>
          <p:nvPr/>
        </p:nvSpPr>
        <p:spPr bwMode="auto">
          <a:xfrm>
            <a:off x="2771775" y="2349500"/>
            <a:ext cx="792163" cy="714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46" name="Line 29"/>
          <p:cNvSpPr>
            <a:spLocks noChangeShapeType="1"/>
          </p:cNvSpPr>
          <p:nvPr/>
        </p:nvSpPr>
        <p:spPr bwMode="auto">
          <a:xfrm>
            <a:off x="4356100" y="2349500"/>
            <a:ext cx="649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47" name="Text Box 30"/>
          <p:cNvSpPr txBox="1">
            <a:spLocks noChangeArrowheads="1"/>
          </p:cNvSpPr>
          <p:nvPr/>
        </p:nvSpPr>
        <p:spPr bwMode="auto">
          <a:xfrm>
            <a:off x="5364163" y="2060575"/>
            <a:ext cx="1042987" cy="3968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ko-KR" sz="1000">
                <a:latin typeface="Verdana" pitchFamily="34" charset="0"/>
                <a:ea typeface="MS PGothic" pitchFamily="34" charset="-128"/>
              </a:rPr>
              <a:t>Core network</a:t>
            </a:r>
          </a:p>
          <a:p>
            <a:pPr eaLnBrk="1" hangingPunct="1"/>
            <a:r>
              <a:rPr lang="en-GB" altLang="ko-KR" sz="1000">
                <a:latin typeface="Verdana" pitchFamily="34" charset="0"/>
                <a:ea typeface="MS PGothic" pitchFamily="34" charset="-128"/>
              </a:rPr>
              <a:t>e.g. Internet</a:t>
            </a:r>
          </a:p>
        </p:txBody>
      </p:sp>
      <p:sp>
        <p:nvSpPr>
          <p:cNvPr id="9248" name="Rectangle 31"/>
          <p:cNvSpPr>
            <a:spLocks noChangeArrowheads="1"/>
          </p:cNvSpPr>
          <p:nvPr/>
        </p:nvSpPr>
        <p:spPr bwMode="auto">
          <a:xfrm>
            <a:off x="3635375" y="2205038"/>
            <a:ext cx="647700" cy="2873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GB" altLang="ko-KR" sz="900">
                <a:latin typeface="Verdana" pitchFamily="34" charset="0"/>
                <a:ea typeface="MS PGothic" pitchFamily="34" charset="-128"/>
              </a:rPr>
              <a:t>Gateway</a:t>
            </a:r>
          </a:p>
        </p:txBody>
      </p:sp>
      <p:sp>
        <p:nvSpPr>
          <p:cNvPr id="9249" name="Line 32"/>
          <p:cNvSpPr>
            <a:spLocks noChangeShapeType="1"/>
          </p:cNvSpPr>
          <p:nvPr/>
        </p:nvSpPr>
        <p:spPr bwMode="auto">
          <a:xfrm flipV="1">
            <a:off x="6804025" y="1916113"/>
            <a:ext cx="576263"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50" name="Line 33"/>
          <p:cNvSpPr>
            <a:spLocks noChangeShapeType="1"/>
          </p:cNvSpPr>
          <p:nvPr/>
        </p:nvSpPr>
        <p:spPr bwMode="auto">
          <a:xfrm>
            <a:off x="6804025" y="2351088"/>
            <a:ext cx="576263" cy="1412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9251" name="Picture 34" desc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1725" y="14128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52" name="Group 35"/>
          <p:cNvGrpSpPr>
            <a:grpSpLocks/>
          </p:cNvGrpSpPr>
          <p:nvPr/>
        </p:nvGrpSpPr>
        <p:grpSpPr bwMode="auto">
          <a:xfrm>
            <a:off x="7524750" y="2420938"/>
            <a:ext cx="752475" cy="936625"/>
            <a:chOff x="4422" y="2659"/>
            <a:chExt cx="565" cy="726"/>
          </a:xfrm>
        </p:grpSpPr>
        <p:pic>
          <p:nvPicPr>
            <p:cNvPr id="9256" name="Picture 36" desc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2" y="2659"/>
              <a:ext cx="56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7" name="Picture 37" desc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9" y="2795"/>
              <a:ext cx="21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53" name="Text Box 38"/>
          <p:cNvSpPr txBox="1">
            <a:spLocks noChangeArrowheads="1"/>
          </p:cNvSpPr>
          <p:nvPr/>
        </p:nvSpPr>
        <p:spPr bwMode="auto">
          <a:xfrm>
            <a:off x="8101013" y="1628775"/>
            <a:ext cx="760412"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ko-KR" sz="1000">
                <a:latin typeface="Verdana" pitchFamily="34" charset="0"/>
                <a:ea typeface="MS PGothic" pitchFamily="34" charset="-128"/>
              </a:rPr>
              <a:t>End-user</a:t>
            </a:r>
          </a:p>
        </p:txBody>
      </p:sp>
      <p:sp>
        <p:nvSpPr>
          <p:cNvPr id="9254" name="Text Box 39"/>
          <p:cNvSpPr txBox="1">
            <a:spLocks noChangeArrowheads="1"/>
          </p:cNvSpPr>
          <p:nvPr/>
        </p:nvSpPr>
        <p:spPr bwMode="auto">
          <a:xfrm>
            <a:off x="7451725" y="3357563"/>
            <a:ext cx="1376363"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ko-KR" sz="1000">
                <a:latin typeface="Verdana" pitchFamily="34" charset="0"/>
                <a:ea typeface="MS PGothic" pitchFamily="34" charset="-128"/>
              </a:rPr>
              <a:t>Computer services</a:t>
            </a:r>
          </a:p>
        </p:txBody>
      </p:sp>
      <p:sp>
        <p:nvSpPr>
          <p:cNvPr id="9255" name="Text Box 40"/>
          <p:cNvSpPr txBox="1">
            <a:spLocks noChangeArrowheads="1"/>
          </p:cNvSpPr>
          <p:nvPr/>
        </p:nvSpPr>
        <p:spPr bwMode="auto">
          <a:xfrm>
            <a:off x="250825" y="5229225"/>
            <a:ext cx="7513638" cy="611188"/>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Tx/>
              <a:buChar char="-"/>
            </a:pPr>
            <a:r>
              <a:rPr lang="en-GB" altLang="ko-KR">
                <a:ea typeface="MS PGothic" pitchFamily="34" charset="-128"/>
              </a:rPr>
              <a:t> </a:t>
            </a:r>
            <a:r>
              <a:rPr lang="en-GB" altLang="ko-KR" sz="1600">
                <a:ea typeface="MS PGothic" pitchFamily="34" charset="-128"/>
              </a:rPr>
              <a:t>The networks typically run Low Power Devices</a:t>
            </a:r>
          </a:p>
          <a:p>
            <a:pPr eaLnBrk="1" hangingPunct="1">
              <a:buFontTx/>
              <a:buChar char="-"/>
            </a:pPr>
            <a:r>
              <a:rPr lang="en-GB" altLang="ko-KR" sz="1600">
                <a:ea typeface="MS PGothic" pitchFamily="34" charset="-128"/>
              </a:rPr>
              <a:t> Consist of one or more sensors, could be different type of sensors (or actuators)</a:t>
            </a:r>
          </a:p>
        </p:txBody>
      </p:sp>
    </p:spTree>
    <p:extLst>
      <p:ext uri="{BB962C8B-B14F-4D97-AF65-F5344CB8AC3E}">
        <p14:creationId xmlns:p14="http://schemas.microsoft.com/office/powerpoint/2010/main" val="3918691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altLang="ko-KR" smtClean="0">
                <a:ea typeface="굴림" charset="-127"/>
              </a:rPr>
              <a:t>Opportunities</a:t>
            </a:r>
          </a:p>
        </p:txBody>
      </p:sp>
      <p:sp>
        <p:nvSpPr>
          <p:cNvPr id="153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A5411A1-4EA4-4433-9F6B-184649A330F6}" type="slidenum">
              <a:rPr lang="en-GB" altLang="ko-KR">
                <a:latin typeface="Verdana" pitchFamily="34" charset="0"/>
              </a:rPr>
              <a:pPr eaLnBrk="1" hangingPunct="1"/>
              <a:t>16</a:t>
            </a:fld>
            <a:endParaRPr lang="en-GB" altLang="ko-KR">
              <a:latin typeface="Verdana" pitchFamily="34" charset="0"/>
            </a:endParaRPr>
          </a:p>
        </p:txBody>
      </p:sp>
      <p:pic>
        <p:nvPicPr>
          <p:cNvPr id="15364" name="Picture 2" descr="http://blog.trentonsystems.com/wp-content/uploads/2013/07/Intel-Internet-of-Things-Infograph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065213"/>
            <a:ext cx="9131300"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4"/>
          <p:cNvSpPr txBox="1">
            <a:spLocks noChangeArrowheads="1"/>
          </p:cNvSpPr>
          <p:nvPr/>
        </p:nvSpPr>
        <p:spPr bwMode="auto">
          <a:xfrm>
            <a:off x="34925" y="6669088"/>
            <a:ext cx="40433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ko-KR" sz="700">
                <a:ea typeface="굴림" charset="-127"/>
              </a:rPr>
              <a:t>Source: http://blog.trentonsystems.com/internet-of-things-crosses-business-personal-boundaries/</a:t>
            </a:r>
          </a:p>
        </p:txBody>
      </p:sp>
    </p:spTree>
    <p:extLst>
      <p:ext uri="{BB962C8B-B14F-4D97-AF65-F5344CB8AC3E}">
        <p14:creationId xmlns:p14="http://schemas.microsoft.com/office/powerpoint/2010/main" val="966492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descr="https://qph.is.quoracdn.net/main-qimg-ccba2021a0a39e5d48baa50fb2063cc8?convert_to_webp=true"/>
          <p:cNvPicPr/>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8280920" cy="5976664"/>
          </a:xfrm>
          <a:prstGeom prst="rect">
            <a:avLst/>
          </a:prstGeom>
          <a:noFill/>
          <a:ln>
            <a:noFill/>
          </a:ln>
        </p:spPr>
      </p:pic>
    </p:spTree>
    <p:extLst>
      <p:ext uri="{BB962C8B-B14F-4D97-AF65-F5344CB8AC3E}">
        <p14:creationId xmlns:p14="http://schemas.microsoft.com/office/powerpoint/2010/main" val="3471263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a:t>
            </a:r>
            <a:endParaRPr lang="en-US" dirty="0"/>
          </a:p>
        </p:txBody>
      </p:sp>
      <p:sp>
        <p:nvSpPr>
          <p:cNvPr id="3" name="Freeform 2"/>
          <p:cNvSpPr>
            <a:spLocks noEditPoints="1"/>
          </p:cNvSpPr>
          <p:nvPr/>
        </p:nvSpPr>
        <p:spPr bwMode="gray">
          <a:xfrm rot="20241944">
            <a:off x="960435" y="1838311"/>
            <a:ext cx="6853237" cy="2803525"/>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accent2">
                  <a:gamma/>
                  <a:tint val="9412"/>
                  <a:invGamma/>
                </a:schemeClr>
              </a:gs>
              <a:gs pos="100000">
                <a:schemeClr val="accent2"/>
              </a:gs>
            </a:gsLst>
            <a:lin ang="0" scaled="1"/>
          </a:gradFill>
          <a:ln w="0">
            <a:noFill/>
            <a:prstDash val="solid"/>
            <a:round/>
            <a:headEnd/>
            <a:tailEnd/>
          </a:ln>
        </p:spPr>
        <p:txBody>
          <a:bodyPr/>
          <a:lstStyle/>
          <a:p>
            <a:endParaRPr lang="zh-CN" altLang="en-US">
              <a:ea typeface="宋体" pitchFamily="2" charset="-122"/>
            </a:endParaRPr>
          </a:p>
        </p:txBody>
      </p:sp>
      <p:sp>
        <p:nvSpPr>
          <p:cNvPr id="4" name="Oval 3"/>
          <p:cNvSpPr>
            <a:spLocks noChangeArrowheads="1"/>
          </p:cNvSpPr>
          <p:nvPr/>
        </p:nvSpPr>
        <p:spPr bwMode="ltGray">
          <a:xfrm rot="20056323">
            <a:off x="4657722" y="2144698"/>
            <a:ext cx="1295400" cy="304800"/>
          </a:xfrm>
          <a:prstGeom prst="ellipse">
            <a:avLst/>
          </a:prstGeom>
          <a:solidFill>
            <a:srgbClr val="020A53">
              <a:alpha val="70195"/>
            </a:srgbClr>
          </a:solidFill>
          <a:ln w="9525">
            <a:noFill/>
            <a:round/>
            <a:headEnd/>
            <a:tailEnd/>
          </a:ln>
        </p:spPr>
        <p:txBody>
          <a:bodyPr wrap="none" anchor="ctr"/>
          <a:lstStyle/>
          <a:p>
            <a:endParaRPr lang="zh-CN" altLang="en-US">
              <a:ea typeface="宋体" pitchFamily="2" charset="-122"/>
            </a:endParaRPr>
          </a:p>
        </p:txBody>
      </p:sp>
      <p:sp>
        <p:nvSpPr>
          <p:cNvPr id="5" name="Oval 4"/>
          <p:cNvSpPr>
            <a:spLocks noChangeArrowheads="1"/>
          </p:cNvSpPr>
          <p:nvPr/>
        </p:nvSpPr>
        <p:spPr bwMode="ltGray">
          <a:xfrm rot="20056323">
            <a:off x="7115172" y="2043098"/>
            <a:ext cx="1066800" cy="304800"/>
          </a:xfrm>
          <a:prstGeom prst="ellipse">
            <a:avLst/>
          </a:prstGeom>
          <a:solidFill>
            <a:srgbClr val="020A53">
              <a:alpha val="70195"/>
            </a:srgbClr>
          </a:solidFill>
          <a:ln w="9525">
            <a:noFill/>
            <a:round/>
            <a:headEnd/>
            <a:tailEnd/>
          </a:ln>
        </p:spPr>
        <p:txBody>
          <a:bodyPr wrap="none" anchor="ctr"/>
          <a:lstStyle/>
          <a:p>
            <a:endParaRPr lang="zh-CN" altLang="en-US">
              <a:ea typeface="宋体" pitchFamily="2" charset="-122"/>
            </a:endParaRPr>
          </a:p>
        </p:txBody>
      </p:sp>
      <p:sp>
        <p:nvSpPr>
          <p:cNvPr id="6" name="Oval 5"/>
          <p:cNvSpPr>
            <a:spLocks noChangeArrowheads="1"/>
          </p:cNvSpPr>
          <p:nvPr/>
        </p:nvSpPr>
        <p:spPr bwMode="ltGray">
          <a:xfrm rot="20056323">
            <a:off x="3065460" y="5378436"/>
            <a:ext cx="1143000" cy="304800"/>
          </a:xfrm>
          <a:prstGeom prst="ellipse">
            <a:avLst/>
          </a:prstGeom>
          <a:solidFill>
            <a:srgbClr val="020A53">
              <a:alpha val="70195"/>
            </a:srgbClr>
          </a:solidFill>
          <a:ln w="9525">
            <a:noFill/>
            <a:round/>
            <a:headEnd/>
            <a:tailEnd/>
          </a:ln>
        </p:spPr>
        <p:txBody>
          <a:bodyPr wrap="none" anchor="ctr"/>
          <a:lstStyle/>
          <a:p>
            <a:endParaRPr lang="zh-CN" altLang="en-US">
              <a:ea typeface="宋体" pitchFamily="2" charset="-122"/>
            </a:endParaRPr>
          </a:p>
        </p:txBody>
      </p:sp>
      <p:sp>
        <p:nvSpPr>
          <p:cNvPr id="7" name="Oval 6"/>
          <p:cNvSpPr>
            <a:spLocks noChangeArrowheads="1"/>
          </p:cNvSpPr>
          <p:nvPr/>
        </p:nvSpPr>
        <p:spPr bwMode="ltGray">
          <a:xfrm rot="20056323">
            <a:off x="5800722" y="4735498"/>
            <a:ext cx="1295400" cy="304800"/>
          </a:xfrm>
          <a:prstGeom prst="ellipse">
            <a:avLst/>
          </a:prstGeom>
          <a:solidFill>
            <a:srgbClr val="020A53">
              <a:alpha val="70195"/>
            </a:srgbClr>
          </a:solidFill>
          <a:ln w="9525">
            <a:noFill/>
            <a:round/>
            <a:headEnd/>
            <a:tailEnd/>
          </a:ln>
        </p:spPr>
        <p:txBody>
          <a:bodyPr wrap="none" anchor="ctr"/>
          <a:lstStyle/>
          <a:p>
            <a:endParaRPr lang="zh-CN" altLang="en-US">
              <a:ea typeface="宋体" pitchFamily="2" charset="-122"/>
            </a:endParaRPr>
          </a:p>
        </p:txBody>
      </p:sp>
      <p:sp>
        <p:nvSpPr>
          <p:cNvPr id="8" name="Oval 7"/>
          <p:cNvSpPr>
            <a:spLocks noChangeArrowheads="1"/>
          </p:cNvSpPr>
          <p:nvPr/>
        </p:nvSpPr>
        <p:spPr bwMode="ltGray">
          <a:xfrm rot="20056323">
            <a:off x="2143122" y="3668698"/>
            <a:ext cx="1295400" cy="304800"/>
          </a:xfrm>
          <a:prstGeom prst="ellipse">
            <a:avLst/>
          </a:prstGeom>
          <a:solidFill>
            <a:srgbClr val="020A53">
              <a:alpha val="70195"/>
            </a:srgbClr>
          </a:solidFill>
          <a:ln w="9525">
            <a:noFill/>
            <a:round/>
            <a:headEnd/>
            <a:tailEnd/>
          </a:ln>
        </p:spPr>
        <p:txBody>
          <a:bodyPr wrap="none" anchor="ctr"/>
          <a:lstStyle/>
          <a:p>
            <a:endParaRPr lang="zh-CN" altLang="en-US">
              <a:ea typeface="宋体" pitchFamily="2" charset="-122"/>
            </a:endParaRPr>
          </a:p>
        </p:txBody>
      </p:sp>
      <p:sp>
        <p:nvSpPr>
          <p:cNvPr id="9" name="Oval 9"/>
          <p:cNvSpPr>
            <a:spLocks noChangeArrowheads="1"/>
          </p:cNvSpPr>
          <p:nvPr/>
        </p:nvSpPr>
        <p:spPr bwMode="gray">
          <a:xfrm>
            <a:off x="4143372" y="1357298"/>
            <a:ext cx="1284288" cy="1274763"/>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endParaRPr lang="zh-CN" altLang="zh-CN">
              <a:ea typeface="宋体" pitchFamily="2" charset="-122"/>
            </a:endParaRPr>
          </a:p>
        </p:txBody>
      </p:sp>
      <p:sp>
        <p:nvSpPr>
          <p:cNvPr id="10" name="Oval 10"/>
          <p:cNvSpPr>
            <a:spLocks noChangeArrowheads="1"/>
          </p:cNvSpPr>
          <p:nvPr/>
        </p:nvSpPr>
        <p:spPr bwMode="gray">
          <a:xfrm>
            <a:off x="1628772" y="2881298"/>
            <a:ext cx="1284288" cy="1274763"/>
          </a:xfrm>
          <a:prstGeom prst="ellipse">
            <a:avLst/>
          </a:prstGeom>
          <a:gradFill rotWithShape="1">
            <a:gsLst>
              <a:gs pos="0">
                <a:schemeClr val="accent1"/>
              </a:gs>
              <a:gs pos="100000">
                <a:schemeClr val="accent1">
                  <a:gamma/>
                  <a:shade val="31373"/>
                  <a:invGamma/>
                </a:schemeClr>
              </a:gs>
            </a:gsLst>
            <a:path path="shape">
              <a:fillToRect l="50000" t="50000" r="50000" b="50000"/>
            </a:path>
          </a:gradFill>
          <a:ln w="9525">
            <a:noFill/>
            <a:round/>
            <a:headEnd/>
            <a:tailEnd/>
          </a:ln>
          <a:effectLst/>
        </p:spPr>
        <p:txBody>
          <a:bodyPr wrap="none" anchor="ctr"/>
          <a:lstStyle/>
          <a:p>
            <a:pPr algn="ctr"/>
            <a:endParaRPr lang="zh-CN" altLang="zh-CN">
              <a:ea typeface="宋体" pitchFamily="2" charset="-122"/>
            </a:endParaRPr>
          </a:p>
        </p:txBody>
      </p:sp>
      <p:sp>
        <p:nvSpPr>
          <p:cNvPr id="11" name="Oval 11"/>
          <p:cNvSpPr>
            <a:spLocks noChangeArrowheads="1"/>
          </p:cNvSpPr>
          <p:nvPr/>
        </p:nvSpPr>
        <p:spPr bwMode="gray">
          <a:xfrm>
            <a:off x="2511422" y="4578336"/>
            <a:ext cx="1282700" cy="1274762"/>
          </a:xfrm>
          <a:prstGeom prst="ellipse">
            <a:avLst/>
          </a:prstGeom>
          <a:gradFill rotWithShape="1">
            <a:gsLst>
              <a:gs pos="0">
                <a:schemeClr val="accent2"/>
              </a:gs>
              <a:gs pos="100000">
                <a:schemeClr val="accent2">
                  <a:gamma/>
                  <a:shade val="35686"/>
                  <a:invGamma/>
                </a:schemeClr>
              </a:gs>
            </a:gsLst>
            <a:path path="shape">
              <a:fillToRect l="50000" t="50000" r="50000" b="50000"/>
            </a:path>
          </a:gradFill>
          <a:ln w="9525">
            <a:noFill/>
            <a:round/>
            <a:headEnd/>
            <a:tailEnd/>
          </a:ln>
          <a:effectLst/>
        </p:spPr>
        <p:txBody>
          <a:bodyPr wrap="none" anchor="ctr"/>
          <a:lstStyle/>
          <a:p>
            <a:pPr algn="ctr"/>
            <a:endParaRPr lang="zh-CN" altLang="zh-CN">
              <a:ea typeface="宋体" pitchFamily="2" charset="-122"/>
            </a:endParaRPr>
          </a:p>
        </p:txBody>
      </p:sp>
      <p:sp>
        <p:nvSpPr>
          <p:cNvPr id="12" name="Oval 12"/>
          <p:cNvSpPr>
            <a:spLocks noChangeArrowheads="1"/>
          </p:cNvSpPr>
          <p:nvPr/>
        </p:nvSpPr>
        <p:spPr bwMode="gray">
          <a:xfrm>
            <a:off x="5286372" y="3948098"/>
            <a:ext cx="1284288" cy="1274763"/>
          </a:xfrm>
          <a:prstGeom prst="ellipse">
            <a:avLst/>
          </a:prstGeom>
          <a:gradFill rotWithShape="1">
            <a:gsLst>
              <a:gs pos="0">
                <a:srgbClr val="D476D6"/>
              </a:gs>
              <a:gs pos="100000">
                <a:srgbClr val="5A325B"/>
              </a:gs>
            </a:gsLst>
            <a:path path="shape">
              <a:fillToRect l="50000" t="50000" r="50000" b="50000"/>
            </a:path>
          </a:gradFill>
          <a:ln w="9525">
            <a:noFill/>
            <a:round/>
            <a:headEnd/>
            <a:tailEnd/>
          </a:ln>
        </p:spPr>
        <p:txBody>
          <a:bodyPr wrap="none" anchor="ctr"/>
          <a:lstStyle/>
          <a:p>
            <a:pPr algn="ctr"/>
            <a:endParaRPr lang="zh-CN" altLang="zh-CN">
              <a:ea typeface="宋体" pitchFamily="2" charset="-122"/>
            </a:endParaRPr>
          </a:p>
        </p:txBody>
      </p:sp>
      <p:sp>
        <p:nvSpPr>
          <p:cNvPr id="13" name="Oval 13"/>
          <p:cNvSpPr>
            <a:spLocks noChangeArrowheads="1"/>
          </p:cNvSpPr>
          <p:nvPr/>
        </p:nvSpPr>
        <p:spPr bwMode="gray">
          <a:xfrm>
            <a:off x="7115172" y="1585898"/>
            <a:ext cx="1212850" cy="1274763"/>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headEnd/>
            <a:tailEnd/>
          </a:ln>
          <a:effectLst/>
        </p:spPr>
        <p:txBody>
          <a:bodyPr wrap="none" anchor="ctr"/>
          <a:lstStyle/>
          <a:p>
            <a:pPr algn="ctr"/>
            <a:endParaRPr lang="zh-CN" altLang="zh-CN">
              <a:ea typeface="宋体" pitchFamily="2" charset="-122"/>
            </a:endParaRPr>
          </a:p>
        </p:txBody>
      </p:sp>
      <p:sp>
        <p:nvSpPr>
          <p:cNvPr id="14" name="Text Box 14"/>
          <p:cNvSpPr txBox="1">
            <a:spLocks noChangeArrowheads="1"/>
          </p:cNvSpPr>
          <p:nvPr/>
        </p:nvSpPr>
        <p:spPr bwMode="white">
          <a:xfrm>
            <a:off x="1781172" y="3186098"/>
            <a:ext cx="942975" cy="646113"/>
          </a:xfrm>
          <a:prstGeom prst="rect">
            <a:avLst/>
          </a:prstGeom>
          <a:noFill/>
          <a:ln w="9525">
            <a:noFill/>
            <a:miter lim="800000"/>
            <a:headEnd/>
            <a:tailEnd/>
          </a:ln>
        </p:spPr>
        <p:txBody>
          <a:bodyPr wrap="none">
            <a:spAutoFit/>
          </a:bodyPr>
          <a:lstStyle/>
          <a:p>
            <a:pPr algn="ctr" eaLnBrk="0" hangingPunct="0"/>
            <a:r>
              <a:rPr lang="en-US" altLang="zh-CN">
                <a:latin typeface="Verdana" pitchFamily="34" charset="0"/>
                <a:ea typeface="宋体" pitchFamily="2" charset="-122"/>
              </a:rPr>
              <a:t>Event </a:t>
            </a:r>
          </a:p>
          <a:p>
            <a:pPr algn="ctr" eaLnBrk="0" hangingPunct="0"/>
            <a:r>
              <a:rPr lang="en-US" altLang="zh-CN">
                <a:latin typeface="Verdana" pitchFamily="34" charset="0"/>
                <a:ea typeface="宋体" pitchFamily="2" charset="-122"/>
              </a:rPr>
              <a:t>Driven</a:t>
            </a:r>
          </a:p>
        </p:txBody>
      </p:sp>
      <p:sp>
        <p:nvSpPr>
          <p:cNvPr id="15" name="Text Box 15"/>
          <p:cNvSpPr txBox="1">
            <a:spLocks noChangeArrowheads="1"/>
          </p:cNvSpPr>
          <p:nvPr/>
        </p:nvSpPr>
        <p:spPr bwMode="white">
          <a:xfrm>
            <a:off x="4067172" y="1662098"/>
            <a:ext cx="1536700" cy="646113"/>
          </a:xfrm>
          <a:prstGeom prst="rect">
            <a:avLst/>
          </a:prstGeom>
          <a:noFill/>
          <a:ln w="9525">
            <a:noFill/>
            <a:miter lim="800000"/>
            <a:headEnd/>
            <a:tailEnd/>
          </a:ln>
        </p:spPr>
        <p:txBody>
          <a:bodyPr wrap="none">
            <a:spAutoFit/>
          </a:bodyPr>
          <a:lstStyle/>
          <a:p>
            <a:pPr algn="ctr" eaLnBrk="0" hangingPunct="0"/>
            <a:r>
              <a:rPr lang="en-US" altLang="zh-CN" dirty="0">
                <a:latin typeface="Verdana" pitchFamily="34" charset="0"/>
                <a:ea typeface="宋体" pitchFamily="2" charset="-122"/>
              </a:rPr>
              <a:t>Ambient </a:t>
            </a:r>
          </a:p>
          <a:p>
            <a:pPr algn="ctr" eaLnBrk="0" hangingPunct="0"/>
            <a:r>
              <a:rPr lang="en-US" altLang="zh-CN" dirty="0">
                <a:latin typeface="Verdana" pitchFamily="34" charset="0"/>
                <a:ea typeface="宋体" pitchFamily="2" charset="-122"/>
              </a:rPr>
              <a:t>Intelligence</a:t>
            </a:r>
          </a:p>
        </p:txBody>
      </p:sp>
      <p:sp>
        <p:nvSpPr>
          <p:cNvPr id="16" name="Text Box 16"/>
          <p:cNvSpPr txBox="1">
            <a:spLocks noChangeArrowheads="1"/>
          </p:cNvSpPr>
          <p:nvPr/>
        </p:nvSpPr>
        <p:spPr bwMode="white">
          <a:xfrm>
            <a:off x="7115172" y="1890698"/>
            <a:ext cx="1350963" cy="646113"/>
          </a:xfrm>
          <a:prstGeom prst="rect">
            <a:avLst/>
          </a:prstGeom>
          <a:noFill/>
          <a:ln w="9525">
            <a:noFill/>
            <a:miter lim="800000"/>
            <a:headEnd/>
            <a:tailEnd/>
          </a:ln>
        </p:spPr>
        <p:txBody>
          <a:bodyPr wrap="none">
            <a:spAutoFit/>
          </a:bodyPr>
          <a:lstStyle/>
          <a:p>
            <a:pPr algn="ctr" eaLnBrk="0" hangingPunct="0"/>
            <a:r>
              <a:rPr lang="en-US" altLang="zh-CN">
                <a:latin typeface="Verdana" pitchFamily="34" charset="0"/>
                <a:ea typeface="宋体" pitchFamily="2" charset="-122"/>
              </a:rPr>
              <a:t>Flexible </a:t>
            </a:r>
          </a:p>
          <a:p>
            <a:pPr algn="ctr" eaLnBrk="0" hangingPunct="0"/>
            <a:r>
              <a:rPr lang="en-US" altLang="zh-CN">
                <a:latin typeface="Verdana" pitchFamily="34" charset="0"/>
                <a:ea typeface="宋体" pitchFamily="2" charset="-122"/>
              </a:rPr>
              <a:t>Structure </a:t>
            </a:r>
          </a:p>
        </p:txBody>
      </p:sp>
      <p:sp>
        <p:nvSpPr>
          <p:cNvPr id="17" name="Text Box 17"/>
          <p:cNvSpPr txBox="1">
            <a:spLocks noChangeArrowheads="1"/>
          </p:cNvSpPr>
          <p:nvPr/>
        </p:nvSpPr>
        <p:spPr bwMode="white">
          <a:xfrm>
            <a:off x="5286372" y="4329098"/>
            <a:ext cx="1344613" cy="646113"/>
          </a:xfrm>
          <a:prstGeom prst="rect">
            <a:avLst/>
          </a:prstGeom>
          <a:noFill/>
          <a:ln w="9525">
            <a:noFill/>
            <a:miter lim="800000"/>
            <a:headEnd/>
            <a:tailEnd/>
          </a:ln>
        </p:spPr>
        <p:txBody>
          <a:bodyPr wrap="none">
            <a:spAutoFit/>
          </a:bodyPr>
          <a:lstStyle/>
          <a:p>
            <a:pPr algn="ctr" eaLnBrk="0" hangingPunct="0"/>
            <a:r>
              <a:rPr lang="en-US" altLang="zh-CN">
                <a:latin typeface="Verdana" pitchFamily="34" charset="0"/>
                <a:ea typeface="宋体" pitchFamily="2" charset="-122"/>
              </a:rPr>
              <a:t>Semantic </a:t>
            </a:r>
          </a:p>
          <a:p>
            <a:pPr algn="ctr" eaLnBrk="0" hangingPunct="0"/>
            <a:r>
              <a:rPr lang="en-US" altLang="zh-CN">
                <a:latin typeface="Verdana" pitchFamily="34" charset="0"/>
                <a:ea typeface="宋体" pitchFamily="2" charset="-122"/>
              </a:rPr>
              <a:t>Sharing</a:t>
            </a:r>
          </a:p>
        </p:txBody>
      </p:sp>
      <p:sp>
        <p:nvSpPr>
          <p:cNvPr id="18" name="Text Box 18"/>
          <p:cNvSpPr txBox="1">
            <a:spLocks noChangeArrowheads="1"/>
          </p:cNvSpPr>
          <p:nvPr/>
        </p:nvSpPr>
        <p:spPr bwMode="white">
          <a:xfrm>
            <a:off x="2162172" y="5014898"/>
            <a:ext cx="2057400" cy="646113"/>
          </a:xfrm>
          <a:prstGeom prst="rect">
            <a:avLst/>
          </a:prstGeom>
          <a:noFill/>
          <a:ln w="9525">
            <a:noFill/>
            <a:miter lim="800000"/>
            <a:headEnd/>
            <a:tailEnd/>
          </a:ln>
        </p:spPr>
        <p:txBody>
          <a:bodyPr>
            <a:spAutoFit/>
          </a:bodyPr>
          <a:lstStyle/>
          <a:p>
            <a:pPr algn="ctr" eaLnBrk="0" hangingPunct="0"/>
            <a:r>
              <a:rPr lang="en-US" altLang="zh-CN">
                <a:latin typeface="Verdana" pitchFamily="34" charset="0"/>
                <a:ea typeface="宋体" pitchFamily="2" charset="-122"/>
              </a:rPr>
              <a:t>Complex Access Technologies</a:t>
            </a:r>
          </a:p>
        </p:txBody>
      </p:sp>
      <p:sp>
        <p:nvSpPr>
          <p:cNvPr id="19" name="Text Box 19"/>
          <p:cNvSpPr txBox="1">
            <a:spLocks noChangeArrowheads="1"/>
          </p:cNvSpPr>
          <p:nvPr/>
        </p:nvSpPr>
        <p:spPr bwMode="auto">
          <a:xfrm>
            <a:off x="3000372" y="3109898"/>
            <a:ext cx="3733800" cy="523875"/>
          </a:xfrm>
          <a:prstGeom prst="rect">
            <a:avLst/>
          </a:prstGeom>
          <a:noFill/>
          <a:ln w="9525">
            <a:noFill/>
            <a:miter lim="800000"/>
            <a:headEnd/>
            <a:tailEnd/>
          </a:ln>
          <a:effectLst>
            <a:outerShdw dist="35921" dir="2700000" algn="ctr" rotWithShape="0">
              <a:srgbClr val="000000"/>
            </a:outerShdw>
          </a:effectLst>
        </p:spPr>
        <p:txBody>
          <a:bodyPr>
            <a:spAutoFit/>
          </a:bodyPr>
          <a:lstStyle/>
          <a:p>
            <a:pPr algn="ctr" eaLnBrk="0" hangingPunct="0">
              <a:defRPr/>
            </a:pPr>
            <a:r>
              <a:rPr lang="en-US" altLang="zh-CN" sz="2800" b="1" dirty="0">
                <a:ea typeface="宋体" charset="-122"/>
              </a:rPr>
              <a:t>Internet of Things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Technologies</a:t>
            </a:r>
            <a:endParaRPr lang="en-US" dirty="0"/>
          </a:p>
        </p:txBody>
      </p:sp>
      <p:grpSp>
        <p:nvGrpSpPr>
          <p:cNvPr id="3" name="Group 2"/>
          <p:cNvGrpSpPr/>
          <p:nvPr/>
        </p:nvGrpSpPr>
        <p:grpSpPr>
          <a:xfrm>
            <a:off x="1054100" y="1752600"/>
            <a:ext cx="6934200" cy="3886200"/>
            <a:chOff x="1054100" y="1752600"/>
            <a:chExt cx="6934200" cy="3886200"/>
          </a:xfrm>
        </p:grpSpPr>
        <p:sp>
          <p:nvSpPr>
            <p:cNvPr id="4"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5"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6"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7"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8" name="Group 7"/>
            <p:cNvGrpSpPr>
              <a:grpSpLocks/>
            </p:cNvGrpSpPr>
            <p:nvPr/>
          </p:nvGrpSpPr>
          <p:grpSpPr bwMode="auto">
            <a:xfrm>
              <a:off x="1295400" y="1752600"/>
              <a:ext cx="6095999" cy="990600"/>
              <a:chOff x="624" y="1152"/>
              <a:chExt cx="4080" cy="720"/>
            </a:xfrm>
          </p:grpSpPr>
          <p:sp>
            <p:nvSpPr>
              <p:cNvPr id="17"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endParaRPr lang="zh-CN" altLang="en-US">
                  <a:ea typeface="宋体" pitchFamily="2" charset="-122"/>
                </a:endParaRPr>
              </a:p>
            </p:txBody>
          </p:sp>
          <p:grpSp>
            <p:nvGrpSpPr>
              <p:cNvPr id="18" name="Group 9"/>
              <p:cNvGrpSpPr>
                <a:grpSpLocks/>
              </p:cNvGrpSpPr>
              <p:nvPr/>
            </p:nvGrpSpPr>
            <p:grpSpPr bwMode="auto">
              <a:xfrm>
                <a:off x="1292" y="1296"/>
                <a:ext cx="623" cy="96"/>
                <a:chOff x="2003" y="3439"/>
                <a:chExt cx="468" cy="244"/>
              </a:xfrm>
            </p:grpSpPr>
            <p:sp>
              <p:nvSpPr>
                <p:cNvPr id="32"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3"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4"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endParaRPr lang="zh-CN" altLang="en-US">
                    <a:ea typeface="宋体" pitchFamily="2" charset="-122"/>
                  </a:endParaRPr>
                </a:p>
              </p:txBody>
            </p:sp>
            <p:sp>
              <p:nvSpPr>
                <p:cNvPr id="35"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endParaRPr lang="zh-CN" altLang="en-US">
                    <a:ea typeface="宋体" pitchFamily="2" charset="-122"/>
                  </a:endParaRPr>
                </a:p>
              </p:txBody>
            </p:sp>
          </p:grpSp>
          <p:sp>
            <p:nvSpPr>
              <p:cNvPr id="19"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endParaRPr lang="zh-CN" altLang="en-US">
                  <a:ea typeface="宋体" pitchFamily="2" charset="-122"/>
                </a:endParaRPr>
              </a:p>
            </p:txBody>
          </p:sp>
          <p:grpSp>
            <p:nvGrpSpPr>
              <p:cNvPr id="20" name="Group 15"/>
              <p:cNvGrpSpPr>
                <a:grpSpLocks/>
              </p:cNvGrpSpPr>
              <p:nvPr/>
            </p:nvGrpSpPr>
            <p:grpSpPr bwMode="auto">
              <a:xfrm>
                <a:off x="2444" y="1296"/>
                <a:ext cx="623" cy="96"/>
                <a:chOff x="2003" y="3439"/>
                <a:chExt cx="468" cy="244"/>
              </a:xfrm>
            </p:grpSpPr>
            <p:sp>
              <p:nvSpPr>
                <p:cNvPr id="28"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29"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0"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endParaRPr lang="zh-CN" altLang="en-US">
                    <a:ea typeface="宋体" pitchFamily="2" charset="-122"/>
                  </a:endParaRPr>
                </a:p>
              </p:txBody>
            </p:sp>
            <p:sp>
              <p:nvSpPr>
                <p:cNvPr id="31"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endParaRPr lang="zh-CN" altLang="en-US">
                    <a:ea typeface="宋体" pitchFamily="2" charset="-122"/>
                  </a:endParaRPr>
                </a:p>
              </p:txBody>
            </p:sp>
          </p:grpSp>
          <p:sp>
            <p:nvSpPr>
              <p:cNvPr id="21"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endParaRPr lang="zh-CN" altLang="en-US">
                  <a:ea typeface="宋体" pitchFamily="2" charset="-122"/>
                </a:endParaRPr>
              </a:p>
            </p:txBody>
          </p:sp>
          <p:grpSp>
            <p:nvGrpSpPr>
              <p:cNvPr id="22" name="Group 21"/>
              <p:cNvGrpSpPr>
                <a:grpSpLocks/>
              </p:cNvGrpSpPr>
              <p:nvPr/>
            </p:nvGrpSpPr>
            <p:grpSpPr bwMode="auto">
              <a:xfrm>
                <a:off x="3605" y="1296"/>
                <a:ext cx="817" cy="96"/>
                <a:chOff x="2003" y="3439"/>
                <a:chExt cx="468" cy="244"/>
              </a:xfrm>
            </p:grpSpPr>
            <p:sp>
              <p:nvSpPr>
                <p:cNvPr id="24"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25"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26"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endParaRPr lang="zh-CN" altLang="en-US">
                    <a:ea typeface="宋体" pitchFamily="2" charset="-122"/>
                  </a:endParaRPr>
                </a:p>
              </p:txBody>
            </p:sp>
            <p:sp>
              <p:nvSpPr>
                <p:cNvPr id="27"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endParaRPr lang="zh-CN" altLang="en-US">
                    <a:ea typeface="宋体" pitchFamily="2" charset="-122"/>
                  </a:endParaRPr>
                </a:p>
              </p:txBody>
            </p:sp>
          </p:grpSp>
          <p:sp>
            <p:nvSpPr>
              <p:cNvPr id="23"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endParaRPr lang="zh-CN" altLang="en-US">
                  <a:ea typeface="宋体" pitchFamily="2" charset="-122"/>
                </a:endParaRPr>
              </a:p>
            </p:txBody>
          </p:sp>
        </p:grpSp>
        <p:sp>
          <p:nvSpPr>
            <p:cNvPr id="9" name="Rectangle 27"/>
            <p:cNvSpPr>
              <a:spLocks noChangeArrowheads="1"/>
            </p:cNvSpPr>
            <p:nvPr/>
          </p:nvSpPr>
          <p:spPr bwMode="gray">
            <a:xfrm>
              <a:off x="1441450" y="2071688"/>
              <a:ext cx="723900" cy="369887"/>
            </a:xfrm>
            <a:prstGeom prst="rect">
              <a:avLst/>
            </a:prstGeom>
            <a:noFill/>
            <a:ln w="9525">
              <a:noFill/>
              <a:miter lim="800000"/>
              <a:headEnd/>
              <a:tailEnd/>
            </a:ln>
          </p:spPr>
          <p:txBody>
            <a:bodyPr wrap="none">
              <a:spAutoFit/>
            </a:bodyPr>
            <a:lstStyle/>
            <a:p>
              <a:r>
                <a:rPr lang="en-US" altLang="zh-CN">
                  <a:ea typeface="宋体" pitchFamily="2" charset="-122"/>
                </a:rPr>
                <a:t>RFID</a:t>
              </a:r>
            </a:p>
          </p:txBody>
        </p:sp>
        <p:sp>
          <p:nvSpPr>
            <p:cNvPr id="10" name="Rectangle 28"/>
            <p:cNvSpPr>
              <a:spLocks noChangeArrowheads="1"/>
            </p:cNvSpPr>
            <p:nvPr/>
          </p:nvSpPr>
          <p:spPr bwMode="gray">
            <a:xfrm>
              <a:off x="3089296" y="1987542"/>
              <a:ext cx="915988" cy="369888"/>
            </a:xfrm>
            <a:prstGeom prst="rect">
              <a:avLst/>
            </a:prstGeom>
            <a:noFill/>
            <a:ln w="9525">
              <a:noFill/>
              <a:miter lim="800000"/>
              <a:headEnd/>
              <a:tailEnd/>
            </a:ln>
          </p:spPr>
          <p:txBody>
            <a:bodyPr wrap="none">
              <a:spAutoFit/>
            </a:bodyPr>
            <a:lstStyle/>
            <a:p>
              <a:r>
                <a:rPr lang="en-US" altLang="zh-CN">
                  <a:ea typeface="宋体" pitchFamily="2" charset="-122"/>
                </a:rPr>
                <a:t>Sensor</a:t>
              </a:r>
            </a:p>
          </p:txBody>
        </p:sp>
        <p:sp>
          <p:nvSpPr>
            <p:cNvPr id="11" name="Rectangle 29"/>
            <p:cNvSpPr>
              <a:spLocks noChangeArrowheads="1"/>
            </p:cNvSpPr>
            <p:nvPr/>
          </p:nvSpPr>
          <p:spPr bwMode="gray">
            <a:xfrm>
              <a:off x="4537096" y="1987542"/>
              <a:ext cx="1347788" cy="369888"/>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12" name="Rectangle 30"/>
            <p:cNvSpPr>
              <a:spLocks noChangeArrowheads="1"/>
            </p:cNvSpPr>
            <p:nvPr/>
          </p:nvSpPr>
          <p:spPr bwMode="gray">
            <a:xfrm>
              <a:off x="6289696" y="1987542"/>
              <a:ext cx="1282700" cy="369888"/>
            </a:xfrm>
            <a:prstGeom prst="rect">
              <a:avLst/>
            </a:prstGeom>
            <a:noFill/>
            <a:ln w="9525">
              <a:noFill/>
              <a:miter lim="800000"/>
              <a:headEnd/>
              <a:tailEnd/>
            </a:ln>
          </p:spPr>
          <p:txBody>
            <a:bodyPr wrap="none">
              <a:spAutoFit/>
            </a:bodyPr>
            <a:lstStyle/>
            <a:p>
              <a:r>
                <a:rPr lang="en-US" altLang="zh-CN" dirty="0" err="1">
                  <a:ea typeface="宋体" pitchFamily="2" charset="-122"/>
                </a:rPr>
                <a:t>Nano</a:t>
              </a:r>
              <a:r>
                <a:rPr lang="en-US" altLang="zh-CN" dirty="0">
                  <a:ea typeface="宋体" pitchFamily="2" charset="-122"/>
                </a:rPr>
                <a:t> Tech</a:t>
              </a:r>
            </a:p>
          </p:txBody>
        </p:sp>
        <p:sp>
          <p:nvSpPr>
            <p:cNvPr id="13" name="Rectangle 31"/>
            <p:cNvSpPr>
              <a:spLocks noChangeArrowheads="1"/>
            </p:cNvSpPr>
            <p:nvPr/>
          </p:nvSpPr>
          <p:spPr bwMode="auto">
            <a:xfrm>
              <a:off x="1219200" y="3276600"/>
              <a:ext cx="1295400" cy="1200150"/>
            </a:xfrm>
            <a:prstGeom prst="rect">
              <a:avLst/>
            </a:prstGeom>
            <a:noFill/>
            <a:ln w="9525">
              <a:noFill/>
              <a:miter lim="800000"/>
              <a:headEnd/>
              <a:tailEnd/>
            </a:ln>
          </p:spPr>
          <p:txBody>
            <a:bodyPr>
              <a:spAutoFit/>
            </a:bodyPr>
            <a:lstStyle/>
            <a:p>
              <a:r>
                <a:rPr lang="en-US" altLang="zh-CN">
                  <a:ea typeface="宋体" pitchFamily="2" charset="-122"/>
                </a:rPr>
                <a:t>To identify and track the data of things </a:t>
              </a:r>
            </a:p>
          </p:txBody>
        </p:sp>
        <p:sp>
          <p:nvSpPr>
            <p:cNvPr id="14" name="Rectangle 32"/>
            <p:cNvSpPr>
              <a:spLocks noChangeArrowheads="1"/>
            </p:cNvSpPr>
            <p:nvPr/>
          </p:nvSpPr>
          <p:spPr bwMode="auto">
            <a:xfrm>
              <a:off x="2971800" y="3276600"/>
              <a:ext cx="1447800" cy="2308225"/>
            </a:xfrm>
            <a:prstGeom prst="rect">
              <a:avLst/>
            </a:prstGeom>
            <a:noFill/>
            <a:ln w="9525">
              <a:noFill/>
              <a:miter lim="800000"/>
              <a:headEnd/>
              <a:tailEnd/>
            </a:ln>
          </p:spPr>
          <p:txBody>
            <a:bodyPr>
              <a:spAutoFit/>
            </a:bodyPr>
            <a:lstStyle/>
            <a:p>
              <a:r>
                <a:rPr lang="en-US" altLang="zh-CN">
                  <a:ea typeface="宋体" pitchFamily="2" charset="-122"/>
                </a:rPr>
                <a:t>To collect and process the data to detect the changes in the physical status of things</a:t>
              </a:r>
            </a:p>
          </p:txBody>
        </p:sp>
        <p:sp>
          <p:nvSpPr>
            <p:cNvPr id="1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a:ea typeface="宋体" pitchFamily="2" charset="-122"/>
                </a:rPr>
                <a:t>To enhance the power of the network by devolving processing capabilities to different part of the network.</a:t>
              </a:r>
            </a:p>
          </p:txBody>
        </p:sp>
        <p:sp>
          <p:nvSpPr>
            <p:cNvPr id="16" name="Rectangle 34"/>
            <p:cNvSpPr>
              <a:spLocks noChangeArrowheads="1"/>
            </p:cNvSpPr>
            <p:nvPr/>
          </p:nvSpPr>
          <p:spPr bwMode="auto">
            <a:xfrm>
              <a:off x="6400800" y="3276600"/>
              <a:ext cx="1524000" cy="2032000"/>
            </a:xfrm>
            <a:prstGeom prst="rect">
              <a:avLst/>
            </a:prstGeom>
            <a:noFill/>
            <a:ln w="9525">
              <a:noFill/>
              <a:miter lim="800000"/>
              <a:headEnd/>
              <a:tailEnd/>
            </a:ln>
          </p:spPr>
          <p:txBody>
            <a:bodyPr>
              <a:spAutoFit/>
            </a:bodyPr>
            <a:lstStyle/>
            <a:p>
              <a:r>
                <a:rPr lang="en-US" altLang="zh-CN">
                  <a:ea typeface="宋体" pitchFamily="2" charset="-122"/>
                </a:rPr>
                <a:t>To make the smaller and smaller things have the ability to connect and interact.</a:t>
              </a: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28596" y="500042"/>
            <a:ext cx="8229600" cy="981075"/>
          </a:xfrm>
        </p:spPr>
        <p:txBody>
          <a:bodyPr/>
          <a:lstStyle/>
          <a:p>
            <a:r>
              <a:rPr lang="en-US" dirty="0" smtClean="0">
                <a:solidFill>
                  <a:srgbClr val="333333"/>
                </a:solidFill>
              </a:rPr>
              <a:t>Contents</a:t>
            </a:r>
            <a:endParaRPr lang="en-US" dirty="0">
              <a:solidFill>
                <a:srgbClr val="333333"/>
              </a:solidFill>
            </a:endParaRPr>
          </a:p>
        </p:txBody>
      </p:sp>
      <p:sp>
        <p:nvSpPr>
          <p:cNvPr id="106499" name="Rectangle 3"/>
          <p:cNvSpPr>
            <a:spLocks noGrp="1" noChangeArrowheads="1"/>
          </p:cNvSpPr>
          <p:nvPr>
            <p:ph idx="1"/>
          </p:nvPr>
        </p:nvSpPr>
        <p:spPr/>
        <p:txBody>
          <a:bodyPr/>
          <a:lstStyle/>
          <a:p>
            <a:r>
              <a:rPr lang="en-US" dirty="0" smtClean="0"/>
              <a:t>Introduction/Overview</a:t>
            </a:r>
          </a:p>
          <a:p>
            <a:r>
              <a:rPr lang="en-US" dirty="0" smtClean="0"/>
              <a:t>The Internet of Things</a:t>
            </a:r>
          </a:p>
          <a:p>
            <a:r>
              <a:rPr lang="en-US" dirty="0" smtClean="0"/>
              <a:t>Applications of </a:t>
            </a:r>
            <a:r>
              <a:rPr lang="en-US" dirty="0" err="1" smtClean="0"/>
              <a:t>IoT</a:t>
            </a:r>
            <a:endParaRPr lang="en-US" dirty="0" smtClean="0"/>
          </a:p>
          <a:p>
            <a:r>
              <a:rPr lang="en-US" dirty="0" smtClean="0"/>
              <a:t>Challenges and Barriers in </a:t>
            </a:r>
            <a:r>
              <a:rPr lang="en-US" dirty="0" err="1" smtClean="0"/>
              <a:t>IoT</a:t>
            </a:r>
            <a:endParaRPr lang="en-US" dirty="0" smtClean="0"/>
          </a:p>
          <a:p>
            <a:r>
              <a:rPr lang="en-US" dirty="0" smtClean="0"/>
              <a:t>Future of </a:t>
            </a:r>
            <a:r>
              <a:rPr lang="en-US" dirty="0" err="1" smtClean="0"/>
              <a:t>IoT</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vices-that-enable-internet-of-things.png"/>
          <p:cNvPicPr>
            <a:picLocks noGrp="1" noChangeAspect="1"/>
          </p:cNvPicPr>
          <p:nvPr>
            <p:ph idx="1"/>
          </p:nvPr>
        </p:nvPicPr>
        <p:blipFill>
          <a:blip r:embed="rId2"/>
          <a:stretch>
            <a:fillRect/>
          </a:stretch>
        </p:blipFill>
        <p:spPr>
          <a:xfrm>
            <a:off x="642910" y="642918"/>
            <a:ext cx="7519594" cy="5525762"/>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Perspective</a:t>
            </a:r>
            <a:endParaRPr lang="en-US" dirty="0"/>
          </a:p>
        </p:txBody>
      </p:sp>
      <p:sp>
        <p:nvSpPr>
          <p:cNvPr id="3" name="Rectangle 2"/>
          <p:cNvSpPr/>
          <p:nvPr/>
        </p:nvSpPr>
        <p:spPr>
          <a:xfrm>
            <a:off x="2643174" y="2000240"/>
            <a:ext cx="3857652" cy="857256"/>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b="1" dirty="0" smtClean="0">
                <a:effectLst>
                  <a:outerShdw blurRad="38100" dist="38100" dir="2700000" algn="tl">
                    <a:srgbClr val="000000">
                      <a:alpha val="43137"/>
                    </a:srgbClr>
                  </a:outerShdw>
                </a:effectLst>
              </a:rPr>
              <a:t>Sensing Layer</a:t>
            </a:r>
            <a:endParaRPr lang="en-US" sz="2800" b="1" dirty="0">
              <a:effectLst>
                <a:outerShdw blurRad="38100" dist="38100" dir="2700000" algn="tl">
                  <a:srgbClr val="000000">
                    <a:alpha val="43137"/>
                  </a:srgbClr>
                </a:outerShdw>
              </a:effectLst>
            </a:endParaRPr>
          </a:p>
        </p:txBody>
      </p:sp>
      <p:sp>
        <p:nvSpPr>
          <p:cNvPr id="4" name="Rectangle 3"/>
          <p:cNvSpPr/>
          <p:nvPr/>
        </p:nvSpPr>
        <p:spPr>
          <a:xfrm>
            <a:off x="2143108" y="3071810"/>
            <a:ext cx="4786346" cy="857256"/>
          </a:xfrm>
          <a:prstGeom prst="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b="1" dirty="0" smtClean="0">
                <a:effectLst>
                  <a:outerShdw blurRad="38100" dist="38100" dir="2700000" algn="tl">
                    <a:srgbClr val="000000">
                      <a:alpha val="43137"/>
                    </a:srgbClr>
                  </a:outerShdw>
                </a:effectLst>
              </a:rPr>
              <a:t>Communication Layer</a:t>
            </a:r>
            <a:endParaRPr lang="en-US" sz="2800" b="1" dirty="0">
              <a:effectLst>
                <a:outerShdw blurRad="38100" dist="38100" dir="2700000" algn="tl">
                  <a:srgbClr val="000000">
                    <a:alpha val="43137"/>
                  </a:srgbClr>
                </a:outerShdw>
              </a:effectLst>
            </a:endParaRPr>
          </a:p>
        </p:txBody>
      </p:sp>
      <p:sp>
        <p:nvSpPr>
          <p:cNvPr id="5" name="Rectangle 4"/>
          <p:cNvSpPr/>
          <p:nvPr/>
        </p:nvSpPr>
        <p:spPr>
          <a:xfrm>
            <a:off x="1643042" y="4143380"/>
            <a:ext cx="5786478" cy="857256"/>
          </a:xfrm>
          <a:prstGeom prst="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b="1" dirty="0" smtClean="0">
                <a:effectLst>
                  <a:outerShdw blurRad="38100" dist="38100" dir="2700000" algn="tl">
                    <a:srgbClr val="000000">
                      <a:alpha val="43137"/>
                    </a:srgbClr>
                  </a:outerShdw>
                </a:effectLst>
              </a:rPr>
              <a:t>Management Layer</a:t>
            </a:r>
            <a:endParaRPr lang="en-US" sz="28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a:t>
            </a:r>
            <a:r>
              <a:rPr lang="en-US" dirty="0" err="1" smtClean="0"/>
              <a:t>IoT</a:t>
            </a:r>
            <a:endParaRPr lang="en-US" dirty="0"/>
          </a:p>
        </p:txBody>
      </p:sp>
      <p:sp>
        <p:nvSpPr>
          <p:cNvPr id="3" name="Freeform 3"/>
          <p:cNvSpPr>
            <a:spLocks/>
          </p:cNvSpPr>
          <p:nvPr/>
        </p:nvSpPr>
        <p:spPr bwMode="gray">
          <a:xfrm>
            <a:off x="3634994" y="4294521"/>
            <a:ext cx="2466975" cy="771525"/>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00CCFF"/>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 name="Freeform 4"/>
          <p:cNvSpPr>
            <a:spLocks/>
          </p:cNvSpPr>
          <p:nvPr/>
        </p:nvSpPr>
        <p:spPr bwMode="gray">
          <a:xfrm rot="3600000">
            <a:off x="2457069" y="4038934"/>
            <a:ext cx="2465387" cy="769938"/>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336699"/>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Freeform 5"/>
          <p:cNvSpPr>
            <a:spLocks/>
          </p:cNvSpPr>
          <p:nvPr/>
        </p:nvSpPr>
        <p:spPr bwMode="gray">
          <a:xfrm rot="7200000">
            <a:off x="2128457" y="2738771"/>
            <a:ext cx="2465388" cy="769937"/>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0066CC"/>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6"/>
          <p:cNvSpPr>
            <a:spLocks/>
          </p:cNvSpPr>
          <p:nvPr/>
        </p:nvSpPr>
        <p:spPr bwMode="gray">
          <a:xfrm rot="10800000">
            <a:off x="2752344" y="1865646"/>
            <a:ext cx="2466975" cy="769938"/>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0099CC"/>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7"/>
          <p:cNvSpPr>
            <a:spLocks/>
          </p:cNvSpPr>
          <p:nvPr/>
        </p:nvSpPr>
        <p:spPr bwMode="gray">
          <a:xfrm rot="14400000">
            <a:off x="4003294" y="2160921"/>
            <a:ext cx="2465388" cy="769938"/>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6699FF"/>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reeform 8"/>
          <p:cNvSpPr>
            <a:spLocks/>
          </p:cNvSpPr>
          <p:nvPr/>
        </p:nvSpPr>
        <p:spPr bwMode="gray">
          <a:xfrm rot="18000000">
            <a:off x="4333494" y="3375359"/>
            <a:ext cx="2466975" cy="771525"/>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666699"/>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Oval 10"/>
          <p:cNvSpPr>
            <a:spLocks noChangeArrowheads="1"/>
          </p:cNvSpPr>
          <p:nvPr/>
        </p:nvSpPr>
        <p:spPr bwMode="gray">
          <a:xfrm>
            <a:off x="3419094" y="2456196"/>
            <a:ext cx="2057400" cy="2057400"/>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en-US"/>
          </a:p>
        </p:txBody>
      </p:sp>
      <p:sp>
        <p:nvSpPr>
          <p:cNvPr id="10" name="Text Box 14"/>
          <p:cNvSpPr txBox="1">
            <a:spLocks noChangeArrowheads="1"/>
          </p:cNvSpPr>
          <p:nvPr/>
        </p:nvSpPr>
        <p:spPr bwMode="auto">
          <a:xfrm>
            <a:off x="982202" y="2315057"/>
            <a:ext cx="18020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smtClean="0"/>
              <a:t>Education</a:t>
            </a:r>
            <a:endParaRPr lang="en-US" sz="2400" b="1" dirty="0"/>
          </a:p>
        </p:txBody>
      </p:sp>
      <p:sp>
        <p:nvSpPr>
          <p:cNvPr id="11" name="Text Box 15"/>
          <p:cNvSpPr txBox="1">
            <a:spLocks noChangeArrowheads="1"/>
          </p:cNvSpPr>
          <p:nvPr/>
        </p:nvSpPr>
        <p:spPr bwMode="auto">
          <a:xfrm>
            <a:off x="1671886" y="4129975"/>
            <a:ext cx="9861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t>Food</a:t>
            </a:r>
          </a:p>
        </p:txBody>
      </p:sp>
      <p:sp>
        <p:nvSpPr>
          <p:cNvPr id="12" name="Text Box 17"/>
          <p:cNvSpPr txBox="1">
            <a:spLocks noChangeArrowheads="1"/>
          </p:cNvSpPr>
          <p:nvPr/>
        </p:nvSpPr>
        <p:spPr bwMode="auto">
          <a:xfrm>
            <a:off x="5318342" y="1398255"/>
            <a:ext cx="2444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400" b="1" dirty="0" smtClean="0"/>
              <a:t>Management</a:t>
            </a:r>
          </a:p>
        </p:txBody>
      </p:sp>
      <p:sp>
        <p:nvSpPr>
          <p:cNvPr id="13" name="Text Box 18"/>
          <p:cNvSpPr txBox="1">
            <a:spLocks noChangeArrowheads="1"/>
          </p:cNvSpPr>
          <p:nvPr/>
        </p:nvSpPr>
        <p:spPr bwMode="gray">
          <a:xfrm>
            <a:off x="3481646" y="2975309"/>
            <a:ext cx="2006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91440">
            <a:spAutoFit/>
          </a:bodyPr>
          <a:lstStyle/>
          <a:p>
            <a:pPr algn="ctr" eaLnBrk="0" hangingPunct="0"/>
            <a:r>
              <a:rPr lang="en-US" sz="2400" b="1" dirty="0" err="1" smtClean="0">
                <a:solidFill>
                  <a:srgbClr val="00B0F0"/>
                </a:solidFill>
                <a:effectLst>
                  <a:outerShdw blurRad="38100" dist="38100" dir="2700000" algn="tl">
                    <a:srgbClr val="C0C0C0"/>
                  </a:outerShdw>
                </a:effectLst>
              </a:rPr>
              <a:t>IoT</a:t>
            </a:r>
            <a:r>
              <a:rPr lang="en-US" sz="2400" b="1" dirty="0" smtClean="0">
                <a:solidFill>
                  <a:srgbClr val="00B0F0"/>
                </a:solidFill>
                <a:effectLst>
                  <a:outerShdw blurRad="38100" dist="38100" dir="2700000" algn="tl">
                    <a:srgbClr val="C0C0C0"/>
                  </a:outerShdw>
                </a:effectLst>
              </a:rPr>
              <a:t> Applications</a:t>
            </a:r>
            <a:endParaRPr lang="en-US" sz="2400" b="1" dirty="0">
              <a:solidFill>
                <a:srgbClr val="00B0F0"/>
              </a:solidFill>
              <a:effectLst>
                <a:outerShdw blurRad="38100" dist="38100" dir="2700000" algn="tl">
                  <a:srgbClr val="C0C0C0"/>
                </a:outerShdw>
              </a:effectLst>
            </a:endParaRPr>
          </a:p>
        </p:txBody>
      </p:sp>
      <p:sp>
        <p:nvSpPr>
          <p:cNvPr id="14" name="Text Box 17"/>
          <p:cNvSpPr txBox="1">
            <a:spLocks noChangeArrowheads="1"/>
          </p:cNvSpPr>
          <p:nvPr/>
        </p:nvSpPr>
        <p:spPr bwMode="auto">
          <a:xfrm>
            <a:off x="6493225" y="2696447"/>
            <a:ext cx="11256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dirty="0"/>
              <a:t>Retail</a:t>
            </a:r>
          </a:p>
        </p:txBody>
      </p:sp>
      <p:sp>
        <p:nvSpPr>
          <p:cNvPr id="15" name="Text Box 17"/>
          <p:cNvSpPr txBox="1">
            <a:spLocks noChangeArrowheads="1"/>
          </p:cNvSpPr>
          <p:nvPr/>
        </p:nvSpPr>
        <p:spPr bwMode="auto">
          <a:xfrm>
            <a:off x="6185728" y="4142716"/>
            <a:ext cx="15872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dirty="0" smtClean="0"/>
              <a:t>Logistics</a:t>
            </a:r>
            <a:endParaRPr lang="en-US" sz="2400" b="1" dirty="0"/>
          </a:p>
        </p:txBody>
      </p:sp>
      <p:sp>
        <p:nvSpPr>
          <p:cNvPr id="16" name="Text Box 15"/>
          <p:cNvSpPr txBox="1">
            <a:spLocks noChangeArrowheads="1"/>
          </p:cNvSpPr>
          <p:nvPr/>
        </p:nvSpPr>
        <p:spPr bwMode="auto">
          <a:xfrm>
            <a:off x="3301242" y="5656596"/>
            <a:ext cx="26324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smtClean="0"/>
              <a:t>Pharmaceuticals</a:t>
            </a:r>
            <a:endParaRPr lang="en-US" sz="24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638799" y="1524000"/>
            <a:ext cx="3385947" cy="4572000"/>
          </a:xfrm>
          <a:prstGeom prst="rect">
            <a:avLst/>
          </a:prstGeom>
        </p:spPr>
        <p:txBody>
          <a:bodyPr>
            <a:normAutofit/>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3200" b="0" i="0" u="none" strike="noStrike" kern="0" cap="none" spc="0" normalizeH="0" baseline="0" noProof="0" smtClean="0">
                <a:ln>
                  <a:noFill/>
                </a:ln>
                <a:solidFill>
                  <a:schemeClr val="tx1"/>
                </a:solidFill>
                <a:effectLst/>
                <a:uLnTx/>
                <a:uFillTx/>
                <a:latin typeface="+mn-lt"/>
                <a:ea typeface="+mn-ea"/>
                <a:cs typeface="+mn-cs"/>
              </a:rPr>
              <a:t>Management: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Data management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Waste management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Urban planning</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Production management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a:t>
            </a:r>
          </a:p>
          <a:p>
            <a:pPr marL="274320" marR="0" lvl="1" indent="0" algn="l" defTabSz="914400" rtl="0" eaLnBrk="1" fontAlgn="base" latinLnBrk="0" hangingPunct="1">
              <a:lnSpc>
                <a:spcPct val="100000"/>
              </a:lnSpc>
              <a:spcBef>
                <a:spcPct val="20000"/>
              </a:spcBef>
              <a:spcAft>
                <a:spcPct val="0"/>
              </a:spcAft>
              <a:buClrTx/>
              <a:buSzTx/>
              <a:buFontTx/>
              <a:buNone/>
              <a:tabLst/>
              <a:defRPr/>
            </a:pPr>
            <a:endParaRPr kumimoji="0" lang="en-US" sz="2800" b="0" i="0" u="none" strike="noStrike" kern="0" cap="none" spc="0" normalizeH="0" baseline="0" noProof="0" smtClean="0">
              <a:ln>
                <a:noFill/>
              </a:ln>
              <a:solidFill>
                <a:schemeClr val="tx1"/>
              </a:solidFill>
              <a:effectLst/>
              <a:uLnTx/>
              <a:uFillTx/>
              <a:latin typeface="+mn-lt"/>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800" b="0" i="0" u="none" strike="noStrike" kern="0" cap="none" spc="0" normalizeH="0" baseline="0" noProof="0" smtClean="0">
              <a:ln>
                <a:noFill/>
              </a:ln>
              <a:solidFill>
                <a:schemeClr val="tx1"/>
              </a:solidFill>
              <a:effectLst/>
              <a:uLnTx/>
              <a:uFillTx/>
              <a:latin typeface="+mn-lt"/>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800" b="0" i="0" u="none" strike="noStrike" kern="0" cap="none" spc="0" normalizeH="0" baseline="0" noProof="0" dirty="0">
              <a:ln>
                <a:noFill/>
              </a:ln>
              <a:solidFill>
                <a:schemeClr val="tx1"/>
              </a:solidFill>
              <a:effectLst/>
              <a:uLnTx/>
              <a:uFillTx/>
              <a:latin typeface="+mn-lt"/>
              <a:cs typeface="+mn-cs"/>
            </a:endParaRP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447800"/>
            <a:ext cx="5248275" cy="4807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638799" y="1524000"/>
            <a:ext cx="3385947" cy="4572000"/>
          </a:xfrm>
          <a:prstGeom prst="rect">
            <a:avLst/>
          </a:prstGeom>
        </p:spPr>
        <p:txBody>
          <a:bodyPr>
            <a:normAutofit fontScale="92500"/>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3200" b="0" i="0" u="none" strike="noStrike" kern="0" cap="none" spc="0" normalizeH="0" baseline="0" noProof="0" smtClean="0">
                <a:ln>
                  <a:noFill/>
                </a:ln>
                <a:solidFill>
                  <a:schemeClr val="tx1"/>
                </a:solidFill>
                <a:effectLst/>
                <a:uLnTx/>
                <a:uFillTx/>
                <a:latin typeface="+mn-lt"/>
                <a:ea typeface="+mn-ea"/>
                <a:cs typeface="+mn-cs"/>
              </a:rPr>
              <a:t>Logistics:</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Warehouse, management</a:t>
            </a:r>
          </a:p>
          <a:p>
            <a:pPr marL="891540" marR="0" lvl="2"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smtClean="0">
                <a:ln>
                  <a:noFill/>
                </a:ln>
                <a:solidFill>
                  <a:schemeClr val="tx1"/>
                </a:solidFill>
                <a:effectLst/>
                <a:uLnTx/>
                <a:uFillTx/>
                <a:latin typeface="+mn-lt"/>
                <a:cs typeface="+mn-cs"/>
              </a:rPr>
              <a:t>Inventory control</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Port management</a:t>
            </a:r>
          </a:p>
          <a:p>
            <a:pPr marL="891540" marR="0" lvl="2"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smtClean="0">
                <a:ln>
                  <a:noFill/>
                </a:ln>
                <a:solidFill>
                  <a:schemeClr val="tx1"/>
                </a:solidFill>
                <a:effectLst/>
                <a:uLnTx/>
                <a:uFillTx/>
                <a:latin typeface="+mn-lt"/>
                <a:cs typeface="+mn-cs"/>
              </a:rPr>
              <a:t>ETAs, ETDs</a:t>
            </a:r>
          </a:p>
          <a:p>
            <a:pPr marL="891540" marR="0" lvl="2"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smtClean="0">
                <a:ln>
                  <a:noFill/>
                </a:ln>
                <a:solidFill>
                  <a:schemeClr val="tx1"/>
                </a:solidFill>
                <a:effectLst/>
                <a:uLnTx/>
                <a:uFillTx/>
                <a:latin typeface="+mn-lt"/>
                <a:cs typeface="+mn-cs"/>
              </a:rPr>
              <a:t>Ships, boats, containers, etc.</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Executable code</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a:t>
            </a:r>
          </a:p>
          <a:p>
            <a:pPr marL="274320" marR="0" lvl="1" indent="0" algn="l" defTabSz="914400" rtl="0" eaLnBrk="1" fontAlgn="base" latinLnBrk="0" hangingPunct="1">
              <a:lnSpc>
                <a:spcPct val="100000"/>
              </a:lnSpc>
              <a:spcBef>
                <a:spcPct val="20000"/>
              </a:spcBef>
              <a:spcAft>
                <a:spcPct val="0"/>
              </a:spcAft>
              <a:buClrTx/>
              <a:buSzTx/>
              <a:buFontTx/>
              <a:buNone/>
              <a:tabLst/>
              <a:defRPr/>
            </a:pPr>
            <a:endParaRPr kumimoji="0" lang="en-US" sz="2800" b="0" i="0" u="none" strike="noStrike" kern="0" cap="none" spc="0" normalizeH="0" baseline="0" noProof="0" smtClean="0">
              <a:ln>
                <a:noFill/>
              </a:ln>
              <a:solidFill>
                <a:schemeClr val="tx1"/>
              </a:solidFill>
              <a:effectLst/>
              <a:uLnTx/>
              <a:uFillTx/>
              <a:latin typeface="+mn-lt"/>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800" b="0" i="0" u="none" strike="noStrike" kern="0" cap="none" spc="0" normalizeH="0" baseline="0" noProof="0" smtClean="0">
              <a:ln>
                <a:noFill/>
              </a:ln>
              <a:solidFill>
                <a:schemeClr val="tx1"/>
              </a:solidFill>
              <a:effectLst/>
              <a:uLnTx/>
              <a:uFillTx/>
              <a:latin typeface="+mn-lt"/>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800" b="0" i="0" u="none" strike="noStrike" kern="0" cap="none" spc="0" normalizeH="0" baseline="0" noProof="0" dirty="0">
              <a:ln>
                <a:noFill/>
              </a:ln>
              <a:solidFill>
                <a:schemeClr val="tx1"/>
              </a:solidFill>
              <a:effectLst/>
              <a:uLnTx/>
              <a:uFillTx/>
              <a:latin typeface="+mn-lt"/>
              <a:cs typeface="+mn-cs"/>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447800"/>
            <a:ext cx="5379992" cy="4419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28600" y="1587906"/>
            <a:ext cx="3429000" cy="2359152"/>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3200" b="0" i="0" u="none" strike="noStrike" kern="0" cap="none" spc="0" normalizeH="0" baseline="0" noProof="0" smtClean="0">
                <a:ln>
                  <a:noFill/>
                </a:ln>
                <a:solidFill>
                  <a:schemeClr val="tx1"/>
                </a:solidFill>
                <a:effectLst/>
                <a:uLnTx/>
                <a:uFillTx/>
                <a:latin typeface="+mn-lt"/>
                <a:ea typeface="+mn-ea"/>
                <a:cs typeface="+mn-cs"/>
              </a:rPr>
              <a:t>Retail:</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Intelligent shopping</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Bar code in retail</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Electronic tags</a:t>
            </a:r>
          </a:p>
          <a:p>
            <a:pPr marL="61722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cs typeface="+mn-cs"/>
              </a:rPr>
              <a:t>…</a:t>
            </a:r>
          </a:p>
          <a:p>
            <a:pPr marL="274320" marR="0" lvl="1" indent="0" algn="l" defTabSz="914400" rtl="0" eaLnBrk="1" fontAlgn="base" latinLnBrk="0" hangingPunct="1">
              <a:lnSpc>
                <a:spcPct val="100000"/>
              </a:lnSpc>
              <a:spcBef>
                <a:spcPct val="20000"/>
              </a:spcBef>
              <a:spcAft>
                <a:spcPct val="0"/>
              </a:spcAft>
              <a:buClrTx/>
              <a:buSzTx/>
              <a:buFontTx/>
              <a:buNone/>
              <a:tabLst/>
              <a:defRPr/>
            </a:pPr>
            <a:endParaRPr kumimoji="0" lang="en-US" sz="2800" b="0" i="0" u="none" strike="noStrike" kern="0" cap="none" spc="0" normalizeH="0" baseline="0" noProof="0" smtClean="0">
              <a:ln>
                <a:noFill/>
              </a:ln>
              <a:solidFill>
                <a:schemeClr val="tx1"/>
              </a:solidFill>
              <a:effectLst/>
              <a:uLnTx/>
              <a:uFillTx/>
              <a:latin typeface="+mn-lt"/>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800" b="0" i="0" u="none" strike="noStrike" kern="0" cap="none" spc="0" normalizeH="0" baseline="0" noProof="0" smtClean="0">
              <a:ln>
                <a:noFill/>
              </a:ln>
              <a:solidFill>
                <a:schemeClr val="tx1"/>
              </a:solidFill>
              <a:effectLst/>
              <a:uLnTx/>
              <a:uFillTx/>
              <a:latin typeface="+mn-lt"/>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800" b="0" i="0" u="none" strike="noStrike" kern="0" cap="none" spc="0" normalizeH="0" baseline="0" noProof="0" dirty="0">
              <a:ln>
                <a:noFill/>
              </a:ln>
              <a:solidFill>
                <a:schemeClr val="tx1"/>
              </a:solidFill>
              <a:effectLst/>
              <a:uLnTx/>
              <a:uFillTx/>
              <a:latin typeface="+mn-lt"/>
              <a:cs typeface="+mn-cs"/>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524000"/>
            <a:ext cx="5237408"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674300"/>
            <a:ext cx="4309872" cy="4736694"/>
          </a:xfrm>
        </p:spPr>
        <p:txBody>
          <a:bodyPr>
            <a:noAutofit/>
          </a:bodyPr>
          <a:lstStyle/>
          <a:p>
            <a:r>
              <a:rPr lang="en-US" sz="2800" dirty="0" smtClean="0">
                <a:solidFill>
                  <a:schemeClr val="tx1"/>
                </a:solidFill>
              </a:rPr>
              <a:t>Pharmaceuticals :</a:t>
            </a:r>
            <a:endParaRPr lang="en-US" sz="2800" dirty="0">
              <a:solidFill>
                <a:schemeClr val="tx1"/>
              </a:solidFill>
            </a:endParaRPr>
          </a:p>
          <a:p>
            <a:pPr marL="617220" lvl="1" indent="-342900"/>
            <a:r>
              <a:rPr lang="en-US" dirty="0"/>
              <a:t>Intelligent</a:t>
            </a:r>
            <a:r>
              <a:rPr lang="en-US" dirty="0" smtClean="0"/>
              <a:t> tags for drugs</a:t>
            </a:r>
          </a:p>
          <a:p>
            <a:pPr marL="617220" lvl="1" indent="-342900"/>
            <a:r>
              <a:rPr lang="en-US" dirty="0" smtClean="0"/>
              <a:t>Drug usage tracking</a:t>
            </a:r>
          </a:p>
          <a:p>
            <a:pPr marL="617220" lvl="1" indent="-342900"/>
            <a:r>
              <a:rPr lang="en-US" dirty="0" err="1" smtClean="0"/>
              <a:t>Pharma</a:t>
            </a:r>
            <a:r>
              <a:rPr lang="en-US" dirty="0" smtClean="0"/>
              <a:t>. Product websites</a:t>
            </a:r>
          </a:p>
          <a:p>
            <a:pPr marL="274320" lvl="1" indent="0">
              <a:buNone/>
            </a:pPr>
            <a:r>
              <a:rPr lang="en-US" dirty="0" smtClean="0"/>
              <a:t>--&gt; Enable </a:t>
            </a:r>
            <a:r>
              <a:rPr lang="en-US" dirty="0"/>
              <a:t>the emergency treatment to be given faster and more </a:t>
            </a:r>
            <a:r>
              <a:rPr lang="en-US" dirty="0" smtClean="0"/>
              <a:t>correct</a:t>
            </a:r>
            <a:endParaRPr lang="en-US" sz="2400" dirty="0" smtClean="0"/>
          </a:p>
          <a:p>
            <a:pPr marL="274320" lvl="1" indent="0">
              <a:buNone/>
            </a:pPr>
            <a:endParaRPr lang="en-US" sz="2400" dirty="0"/>
          </a:p>
          <a:p>
            <a:pPr lvl="1"/>
            <a:endParaRPr lang="en-US" sz="2400" dirty="0" smtClean="0"/>
          </a:p>
          <a:p>
            <a:pPr lvl="1"/>
            <a:endParaRPr lang="en-US" sz="2400"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1124744"/>
            <a:ext cx="4429125" cy="42862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6728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5976" y="620688"/>
            <a:ext cx="4605147" cy="4572000"/>
          </a:xfrm>
        </p:spPr>
        <p:txBody>
          <a:bodyPr>
            <a:normAutofit/>
          </a:bodyPr>
          <a:lstStyle/>
          <a:p>
            <a:r>
              <a:rPr lang="en-US" dirty="0" smtClean="0"/>
              <a:t>Food:</a:t>
            </a:r>
          </a:p>
          <a:p>
            <a:pPr lvl="1"/>
            <a:r>
              <a:rPr lang="en-US" dirty="0" smtClean="0"/>
              <a:t>Control geographical  origin</a:t>
            </a:r>
          </a:p>
          <a:p>
            <a:pPr lvl="1"/>
            <a:r>
              <a:rPr lang="en-US" dirty="0" smtClean="0"/>
              <a:t>Food production management</a:t>
            </a:r>
          </a:p>
          <a:p>
            <a:pPr lvl="1"/>
            <a:r>
              <a:rPr lang="en-US" dirty="0" smtClean="0"/>
              <a:t>Nutrition calculations </a:t>
            </a:r>
          </a:p>
          <a:p>
            <a:pPr>
              <a:buFont typeface="Wingdings" pitchFamily="2" charset="2"/>
              <a:buChar char="à"/>
            </a:pPr>
            <a:r>
              <a:rPr lang="en-US" sz="2200" dirty="0" smtClean="0">
                <a:solidFill>
                  <a:schemeClr val="tx2"/>
                </a:solidFill>
              </a:rPr>
              <a:t>Prevent overproduction and shortage</a:t>
            </a:r>
          </a:p>
          <a:p>
            <a:pPr>
              <a:buFont typeface="Wingdings" pitchFamily="2" charset="2"/>
              <a:buChar char="à"/>
            </a:pPr>
            <a:r>
              <a:rPr lang="en-US" sz="2200" dirty="0" smtClean="0">
                <a:solidFill>
                  <a:schemeClr val="tx2"/>
                </a:solidFill>
              </a:rPr>
              <a:t>Control food quality, health and safety. </a:t>
            </a:r>
            <a:endParaRPr lang="en-US" sz="2200" dirty="0">
              <a:solidFill>
                <a:schemeClr val="tx2"/>
              </a:solidFill>
            </a:endParaRPr>
          </a:p>
          <a:p>
            <a:pPr lvl="1"/>
            <a:endParaRPr lang="en-US" dirty="0" smtClean="0"/>
          </a:p>
          <a:p>
            <a:pPr marL="274320" lvl="1" indent="0">
              <a:buNone/>
            </a:pPr>
            <a:endParaRPr lang="en-US" dirty="0"/>
          </a:p>
          <a:p>
            <a:pPr lvl="1"/>
            <a:endParaRPr lang="en-US" dirty="0" smtClean="0"/>
          </a:p>
          <a:p>
            <a:pPr lvl="1"/>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536700"/>
            <a:ext cx="3886200" cy="3886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299346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274320" y="1524000"/>
            <a:ext cx="8595360" cy="4582426"/>
            <a:chOff x="274320" y="1524000"/>
            <a:chExt cx="8595360" cy="4582426"/>
          </a:xfrm>
        </p:grpSpPr>
        <p:pic>
          <p:nvPicPr>
            <p:cNvPr id="102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75" t="18201" r="5000" b="12600"/>
            <a:stretch/>
          </p:blipFill>
          <p:spPr bwMode="auto">
            <a:xfrm>
              <a:off x="274320" y="1524000"/>
              <a:ext cx="8595360" cy="458242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05200" y="3353548"/>
              <a:ext cx="1828800" cy="7150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INTERNET OF THINGS</a:t>
              </a:r>
              <a:endParaRPr lang="en-US" dirty="0"/>
            </a:p>
          </p:txBody>
        </p:sp>
      </p:grpSp>
    </p:spTree>
    <p:extLst>
      <p:ext uri="{BB962C8B-B14F-4D97-AF65-F5344CB8AC3E}">
        <p14:creationId xmlns:p14="http://schemas.microsoft.com/office/powerpoint/2010/main" val="4134879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School Administration</a:t>
            </a:r>
          </a:p>
          <a:p>
            <a:pPr lvl="1"/>
            <a:r>
              <a:rPr lang="en-US" dirty="0" smtClean="0"/>
              <a:t>Attendance Management</a:t>
            </a:r>
          </a:p>
          <a:p>
            <a:pPr lvl="1"/>
            <a:r>
              <a:rPr lang="en-US" dirty="0" smtClean="0"/>
              <a:t>Voting System</a:t>
            </a:r>
          </a:p>
          <a:p>
            <a:pPr lvl="1"/>
            <a:r>
              <a:rPr lang="en-US" dirty="0" smtClean="0"/>
              <a:t>Automatic Feedback Loops</a:t>
            </a:r>
          </a:p>
          <a:p>
            <a:r>
              <a:rPr lang="en-US" dirty="0">
                <a:solidFill>
                  <a:schemeClr val="tx1"/>
                </a:solidFill>
              </a:rPr>
              <a:t>Instructional technology</a:t>
            </a:r>
          </a:p>
          <a:p>
            <a:pPr lvl="1"/>
            <a:r>
              <a:rPr lang="en-US" dirty="0" smtClean="0"/>
              <a:t>Media </a:t>
            </a:r>
          </a:p>
          <a:p>
            <a:pPr lvl="1"/>
            <a:r>
              <a:rPr lang="en-US" dirty="0" smtClean="0"/>
              <a:t>Infor­ma­tion management</a:t>
            </a:r>
          </a:p>
          <a:p>
            <a:pPr lvl="1"/>
            <a:r>
              <a:rPr lang="en-US" dirty="0" smtClean="0"/>
              <a:t>Foreign language learning</a:t>
            </a:r>
          </a:p>
          <a:p>
            <a:pPr lvl="1"/>
            <a:endParaRPr lang="en-US" dirty="0"/>
          </a:p>
        </p:txBody>
      </p:sp>
      <p:pic>
        <p:nvPicPr>
          <p:cNvPr id="11268" name="Picture 4" descr="http://www.insidetheadcom.com/wp-content/uploads/istockphoto/11-09/online_education-300x300.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9098" r="18902" b="6980"/>
          <a:stretch/>
        </p:blipFill>
        <p:spPr bwMode="auto">
          <a:xfrm>
            <a:off x="5868144" y="2564904"/>
            <a:ext cx="2637779" cy="340784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295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Revolution</a:t>
            </a:r>
            <a:endParaRPr lang="en-US" dirty="0"/>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375" t="29000" r="4500" b="27600"/>
          <a:stretch/>
        </p:blipFill>
        <p:spPr bwMode="auto">
          <a:xfrm>
            <a:off x="500034" y="1785926"/>
            <a:ext cx="8072494" cy="269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620688"/>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400" kern="0" dirty="0" smtClean="0">
                <a:solidFill>
                  <a:schemeClr val="tx2"/>
                </a:solidFill>
                <a:latin typeface="+mj-lt"/>
                <a:ea typeface="+mj-ea"/>
                <a:cs typeface="+mj-cs"/>
              </a:rPr>
              <a:t>Smart Things Timeline</a:t>
            </a: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pic>
        <p:nvPicPr>
          <p:cNvPr id="3" name="Picture 2" descr="smart-things-timeline-616x288.png"/>
          <p:cNvPicPr>
            <a:picLocks noChangeAspect="1"/>
          </p:cNvPicPr>
          <p:nvPr/>
        </p:nvPicPr>
        <p:blipFill>
          <a:blip r:embed="rId2"/>
          <a:stretch>
            <a:fillRect/>
          </a:stretch>
        </p:blipFill>
        <p:spPr>
          <a:xfrm>
            <a:off x="642910" y="1571612"/>
            <a:ext cx="7792695" cy="364333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Issues</a:t>
            </a:r>
            <a:endParaRPr lang="en-US" dirty="0"/>
          </a:p>
        </p:txBody>
      </p:sp>
      <p:sp>
        <p:nvSpPr>
          <p:cNvPr id="3" name="Content Placeholder 2"/>
          <p:cNvSpPr>
            <a:spLocks noGrp="1"/>
          </p:cNvSpPr>
          <p:nvPr>
            <p:ph idx="1"/>
          </p:nvPr>
        </p:nvSpPr>
        <p:spPr>
          <a:xfrm>
            <a:off x="301752" y="1527048"/>
            <a:ext cx="8537448" cy="4797552"/>
          </a:xfrm>
        </p:spPr>
        <p:txBody>
          <a:bodyPr>
            <a:normAutofit fontScale="92500" lnSpcReduction="20000"/>
          </a:bodyPr>
          <a:lstStyle/>
          <a:p>
            <a:r>
              <a:rPr lang="en-US" b="1" dirty="0" smtClean="0"/>
              <a:t>Issues </a:t>
            </a:r>
          </a:p>
          <a:p>
            <a:pPr lvl="1"/>
            <a:r>
              <a:rPr lang="en-US" sz="2400" b="1" dirty="0" smtClean="0">
                <a:solidFill>
                  <a:schemeClr val="tx1"/>
                </a:solidFill>
              </a:rPr>
              <a:t>Society: People, security, privacy</a:t>
            </a:r>
          </a:p>
          <a:p>
            <a:pPr lvl="2"/>
            <a:r>
              <a:rPr lang="en-US" sz="2200" dirty="0" smtClean="0"/>
              <a:t>A </a:t>
            </a:r>
            <a:r>
              <a:rPr lang="en-US" sz="2200" dirty="0"/>
              <a:t>policy for people in the Internet of </a:t>
            </a:r>
            <a:r>
              <a:rPr lang="en-US" sz="2200" dirty="0" smtClean="0"/>
              <a:t>Things: </a:t>
            </a:r>
          </a:p>
          <a:p>
            <a:pPr lvl="2"/>
            <a:r>
              <a:rPr lang="en-US" sz="2200" dirty="0" smtClean="0"/>
              <a:t>Legislation</a:t>
            </a:r>
          </a:p>
          <a:p>
            <a:pPr lvl="1"/>
            <a:r>
              <a:rPr lang="en-US" sz="2400" b="1" dirty="0" smtClean="0">
                <a:solidFill>
                  <a:schemeClr val="tx1"/>
                </a:solidFill>
              </a:rPr>
              <a:t>Environmental aspects</a:t>
            </a:r>
          </a:p>
          <a:p>
            <a:pPr lvl="2"/>
            <a:r>
              <a:rPr lang="en-US" sz="2200" dirty="0" smtClean="0"/>
              <a:t>Resource efficiency </a:t>
            </a:r>
          </a:p>
          <a:p>
            <a:pPr lvl="2"/>
            <a:r>
              <a:rPr lang="en-US" sz="2200" dirty="0" smtClean="0"/>
              <a:t>Pollution and disaster avoidance </a:t>
            </a:r>
          </a:p>
          <a:p>
            <a:pPr lvl="1"/>
            <a:r>
              <a:rPr lang="en-US" sz="2400" b="1" dirty="0">
                <a:solidFill>
                  <a:schemeClr val="tx1"/>
                </a:solidFill>
              </a:rPr>
              <a:t>Technological </a:t>
            </a:r>
          </a:p>
          <a:p>
            <a:pPr lvl="2">
              <a:defRPr/>
            </a:pPr>
            <a:r>
              <a:rPr lang="en-GB" sz="2200" dirty="0"/>
              <a:t>Architecture (edge devices, servers, discovery services, security</a:t>
            </a:r>
            <a:r>
              <a:rPr lang="en-GB" sz="2200" dirty="0" smtClean="0"/>
              <a:t>, </a:t>
            </a:r>
            <a:r>
              <a:rPr lang="en-GB" sz="2200" dirty="0"/>
              <a:t>etc.)</a:t>
            </a:r>
          </a:p>
          <a:p>
            <a:pPr lvl="2">
              <a:defRPr/>
            </a:pPr>
            <a:r>
              <a:rPr lang="en-GB" sz="2200" dirty="0"/>
              <a:t>Governance, naming, identity, interfaces</a:t>
            </a:r>
          </a:p>
          <a:p>
            <a:pPr lvl="2">
              <a:defRPr/>
            </a:pPr>
            <a:r>
              <a:rPr lang="en-GB" sz="2200" dirty="0"/>
              <a:t>Service openness, interoperability</a:t>
            </a:r>
          </a:p>
          <a:p>
            <a:pPr lvl="2">
              <a:defRPr/>
            </a:pPr>
            <a:r>
              <a:rPr lang="en-GB" sz="2200" dirty="0"/>
              <a:t>Connections of real and virtual world</a:t>
            </a:r>
          </a:p>
          <a:p>
            <a:pPr lvl="2">
              <a:defRPr/>
            </a:pPr>
            <a:r>
              <a:rPr lang="en-GB" sz="2200" dirty="0"/>
              <a:t>Standards</a:t>
            </a:r>
          </a:p>
          <a:p>
            <a:pPr lvl="2"/>
            <a:endParaRPr lang="en-US" dirty="0"/>
          </a:p>
        </p:txBody>
      </p:sp>
    </p:spTree>
    <p:extLst>
      <p:ext uri="{BB962C8B-B14F-4D97-AF65-F5344CB8AC3E}">
        <p14:creationId xmlns:p14="http://schemas.microsoft.com/office/powerpoint/2010/main" val="746355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buNone/>
            </a:pPr>
            <a:r>
              <a:rPr lang="en-US" dirty="0" err="1" smtClean="0"/>
              <a:t>IoT</a:t>
            </a:r>
            <a:r>
              <a:rPr lang="en-US" dirty="0" smtClean="0"/>
              <a:t> will inherit the drawbacks of the current internet on an infinitely larger, but more invisible scale</a:t>
            </a:r>
          </a:p>
          <a:p>
            <a:pPr lvl="1"/>
            <a:r>
              <a:rPr lang="en-US" dirty="0" smtClean="0"/>
              <a:t>Privacy – will be a huge issue when implementing </a:t>
            </a:r>
            <a:r>
              <a:rPr lang="en-US" dirty="0" err="1" smtClean="0"/>
              <a:t>IoT</a:t>
            </a:r>
            <a:endParaRPr lang="en-US" dirty="0" smtClean="0"/>
          </a:p>
          <a:p>
            <a:pPr lvl="1"/>
            <a:r>
              <a:rPr lang="en-US" dirty="0" smtClean="0"/>
              <a:t>Identity  - Online Fragmentation of Identity</a:t>
            </a:r>
          </a:p>
          <a:p>
            <a:pPr lvl="1"/>
            <a:r>
              <a:rPr lang="en-US" dirty="0" smtClean="0"/>
              <a:t>Efficiency – speed  - person loses identity and is an IP address</a:t>
            </a:r>
          </a:p>
          <a:p>
            <a:pPr lvl="1"/>
            <a:r>
              <a:rPr lang="en-US" dirty="0" smtClean="0"/>
              <a:t>Decisions – do not delegate too much of our decision making and freedom of choice to things and machines</a:t>
            </a:r>
          </a:p>
          <a:p>
            <a:pPr lvl="1"/>
            <a:r>
              <a:rPr lang="en-US" dirty="0" smtClean="0"/>
              <a:t>Balancing</a:t>
            </a:r>
          </a:p>
        </p:txBody>
      </p:sp>
      <p:sp>
        <p:nvSpPr>
          <p:cNvPr id="6" name="Title 1"/>
          <p:cNvSpPr txBox="1">
            <a:spLocks/>
          </p:cNvSpPr>
          <p:nvPr/>
        </p:nvSpPr>
        <p:spPr bwMode="auto">
          <a:xfrm>
            <a:off x="609600" y="4270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0" cap="none" spc="0" normalizeH="0" baseline="0" noProof="0" smtClean="0">
                <a:ln>
                  <a:noFill/>
                </a:ln>
                <a:solidFill>
                  <a:schemeClr val="tx2"/>
                </a:solidFill>
                <a:effectLst/>
                <a:uLnTx/>
                <a:uFillTx/>
                <a:latin typeface="+mj-lt"/>
                <a:ea typeface="+mj-ea"/>
                <a:cs typeface="+mj-cs"/>
              </a:rPr>
              <a:t>Challenges and Issues</a:t>
            </a: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smtClean="0"/>
              <a:t>Transition to IPv6 – Internet protocol v6</a:t>
            </a:r>
          </a:p>
          <a:p>
            <a:r>
              <a:rPr lang="en-US" dirty="0" err="1" smtClean="0"/>
              <a:t>Estalishing</a:t>
            </a:r>
            <a:r>
              <a:rPr lang="en-US" dirty="0" smtClean="0"/>
              <a:t>  a common set of </a:t>
            </a:r>
            <a:r>
              <a:rPr lang="en-US" u="sng" dirty="0" smtClean="0"/>
              <a:t>standards between companies, educational systems, and nations.</a:t>
            </a:r>
          </a:p>
          <a:p>
            <a:pPr lvl="1"/>
            <a:r>
              <a:rPr lang="en-US" u="sng" dirty="0" smtClean="0"/>
              <a:t>The same type of cabling, </a:t>
            </a:r>
          </a:p>
          <a:p>
            <a:pPr lvl="1"/>
            <a:r>
              <a:rPr lang="en-US" u="sng" dirty="0" smtClean="0"/>
              <a:t>The same applications or programming </a:t>
            </a:r>
          </a:p>
          <a:p>
            <a:pPr lvl="1"/>
            <a:r>
              <a:rPr lang="en-US" u="sng" dirty="0" smtClean="0"/>
              <a:t>The same protocol or set of rules that will apply to all</a:t>
            </a:r>
          </a:p>
          <a:p>
            <a:r>
              <a:rPr lang="en-US" dirty="0" smtClean="0"/>
              <a:t>Developing energy sources for millions -even billions - of sensors.</a:t>
            </a:r>
          </a:p>
          <a:p>
            <a:pPr lvl="1"/>
            <a:r>
              <a:rPr lang="en-US" dirty="0" smtClean="0"/>
              <a:t>Wind</a:t>
            </a:r>
          </a:p>
          <a:p>
            <a:pPr lvl="1"/>
            <a:r>
              <a:rPr lang="en-US" dirty="0" smtClean="0"/>
              <a:t>Solar,</a:t>
            </a:r>
          </a:p>
          <a:p>
            <a:pPr lvl="1"/>
            <a:r>
              <a:rPr lang="en-US" dirty="0" smtClean="0"/>
              <a:t>Hydro-electric</a:t>
            </a:r>
          </a:p>
          <a:p>
            <a:endParaRPr lang="en-US" dirty="0"/>
          </a:p>
        </p:txBody>
      </p:sp>
      <p:sp>
        <p:nvSpPr>
          <p:cNvPr id="5" name="Title 1"/>
          <p:cNvSpPr txBox="1">
            <a:spLocks/>
          </p:cNvSpPr>
          <p:nvPr/>
        </p:nvSpPr>
        <p:spPr bwMode="auto">
          <a:xfrm>
            <a:off x="609600" y="4270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0" cap="none" spc="0" normalizeH="0" baseline="0" noProof="0" smtClean="0">
                <a:ln>
                  <a:noFill/>
                </a:ln>
                <a:solidFill>
                  <a:schemeClr val="tx2"/>
                </a:solidFill>
                <a:effectLst/>
                <a:uLnTx/>
                <a:uFillTx/>
                <a:latin typeface="+mj-lt"/>
                <a:ea typeface="+mj-ea"/>
                <a:cs typeface="+mj-cs"/>
              </a:rPr>
              <a:t>Challenges and Issues</a:t>
            </a: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AutoShape 2" descr="security and the internet of thin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security and the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85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0732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Roadmap of </a:t>
            </a:r>
            <a:r>
              <a:rPr lang="en-US" dirty="0" err="1" smtClean="0"/>
              <a:t>IoT</a:t>
            </a:r>
            <a:endParaRPr lang="en-US" dirty="0"/>
          </a:p>
        </p:txBody>
      </p:sp>
      <p:pic>
        <p:nvPicPr>
          <p:cNvPr id="3" name="Picture 2" descr="20099919436921.jpg"/>
          <p:cNvPicPr>
            <a:picLocks noChangeAspect="1"/>
          </p:cNvPicPr>
          <p:nvPr/>
        </p:nvPicPr>
        <p:blipFill>
          <a:blip r:embed="rId2"/>
          <a:srcRect t="8399"/>
          <a:stretch>
            <a:fillRect/>
          </a:stretch>
        </p:blipFill>
        <p:spPr>
          <a:xfrm>
            <a:off x="857224" y="1357298"/>
            <a:ext cx="7311778" cy="485778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Future of </a:t>
            </a:r>
            <a:r>
              <a:rPr lang="en-US" sz="3600" dirty="0" err="1" smtClean="0"/>
              <a:t>IoT</a:t>
            </a:r>
            <a:endParaRPr lang="en-US" sz="3600" dirty="0"/>
          </a:p>
        </p:txBody>
      </p:sp>
      <p:pic>
        <p:nvPicPr>
          <p:cNvPr id="4" name="Content Placeholder 3" descr="internetofthings.jpeg"/>
          <p:cNvPicPr>
            <a:picLocks noGrp="1" noChangeAspect="1"/>
          </p:cNvPicPr>
          <p:nvPr>
            <p:ph idx="1"/>
          </p:nvPr>
        </p:nvPicPr>
        <p:blipFill>
          <a:blip r:embed="rId2" cstate="print"/>
          <a:stretch>
            <a:fillRect/>
          </a:stretch>
        </p:blipFill>
        <p:spPr>
          <a:xfrm>
            <a:off x="2119745" y="2040616"/>
            <a:ext cx="4904509" cy="3645131"/>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2" descr="D:\School Stuffs\IT 423 - ITTrends\Internet of Things\updated-gsma-infographic-final.jpg"/>
          <p:cNvPicPr>
            <a:picLocks noChangeAspect="1" noChangeArrowheads="1"/>
          </p:cNvPicPr>
          <p:nvPr/>
        </p:nvPicPr>
        <p:blipFill>
          <a:blip r:embed="rId2" cstate="print"/>
          <a:srcRect l="7350" t="4729" r="7126" b="5422"/>
          <a:stretch>
            <a:fillRect/>
          </a:stretch>
        </p:blipFill>
        <p:spPr bwMode="auto">
          <a:xfrm>
            <a:off x="0" y="-18075"/>
            <a:ext cx="9330936" cy="6876075"/>
          </a:xfrm>
          <a:prstGeom prst="rect">
            <a:avLst/>
          </a:prstGeom>
          <a:noFill/>
        </p:spPr>
      </p:pic>
    </p:spTree>
    <p:extLst>
      <p:ext uri="{BB962C8B-B14F-4D97-AF65-F5344CB8AC3E}">
        <p14:creationId xmlns:p14="http://schemas.microsoft.com/office/powerpoint/2010/main" val="19081266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descr="Internet_of_Things_Infographic.jpg"/>
          <p:cNvPicPr>
            <a:picLocks noChangeAspect="1"/>
          </p:cNvPicPr>
          <p:nvPr/>
        </p:nvPicPr>
        <p:blipFill>
          <a:blip r:embed="rId2"/>
          <a:srcRect t="945" b="79844"/>
          <a:stretch>
            <a:fillRect/>
          </a:stretch>
        </p:blipFill>
        <p:spPr>
          <a:xfrm>
            <a:off x="467544" y="476672"/>
            <a:ext cx="8280920" cy="6048672"/>
          </a:xfrm>
          <a:prstGeom prst="rect">
            <a:avLst/>
          </a:prstGeom>
        </p:spPr>
      </p:pic>
    </p:spTree>
    <p:extLst>
      <p:ext uri="{BB962C8B-B14F-4D97-AF65-F5344CB8AC3E}">
        <p14:creationId xmlns:p14="http://schemas.microsoft.com/office/powerpoint/2010/main" val="23163819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Content Placeholder 3" descr="internetofthings.jpeg"/>
          <p:cNvPicPr>
            <a:picLocks noChangeAspect="1"/>
          </p:cNvPicPr>
          <p:nvPr/>
        </p:nvPicPr>
        <p:blipFill>
          <a:blip r:embed="rId2" cstate="print"/>
          <a:stretch>
            <a:fillRect/>
          </a:stretch>
        </p:blipFill>
        <p:spPr bwMode="auto">
          <a:xfrm>
            <a:off x="0" y="-99392"/>
            <a:ext cx="9144000" cy="6940210"/>
          </a:xfrm>
          <a:prstGeom prst="rect">
            <a:avLst/>
          </a:prstGeom>
          <a:noFill/>
          <a:ln w="9525">
            <a:noFill/>
            <a:miter lim="800000"/>
            <a:headEnd/>
            <a:tailEnd/>
          </a:ln>
          <a:effectLst/>
        </p:spPr>
      </p:pic>
    </p:spTree>
    <p:extLst>
      <p:ext uri="{BB962C8B-B14F-4D97-AF65-F5344CB8AC3E}">
        <p14:creationId xmlns:p14="http://schemas.microsoft.com/office/powerpoint/2010/main" val="2884625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the Internet</a:t>
            </a:r>
            <a:endParaRPr lang="en-US" dirty="0"/>
          </a:p>
        </p:txBody>
      </p:sp>
      <p:sp>
        <p:nvSpPr>
          <p:cNvPr id="5" name="TextBox 4"/>
          <p:cNvSpPr txBox="1"/>
          <p:nvPr/>
        </p:nvSpPr>
        <p:spPr>
          <a:xfrm>
            <a:off x="503892" y="1357298"/>
            <a:ext cx="1210588" cy="369332"/>
          </a:xfrm>
          <a:prstGeom prst="rect">
            <a:avLst/>
          </a:prstGeom>
          <a:noFill/>
        </p:spPr>
        <p:txBody>
          <a:bodyPr wrap="none" rtlCol="0">
            <a:spAutoFit/>
          </a:bodyPr>
          <a:lstStyle/>
          <a:p>
            <a:r>
              <a:rPr lang="en-US" dirty="0" smtClean="0"/>
              <a:t>Education</a:t>
            </a:r>
            <a:endParaRPr lang="en-US" dirty="0"/>
          </a:p>
        </p:txBody>
      </p:sp>
      <p:sp>
        <p:nvSpPr>
          <p:cNvPr id="6" name="TextBox 5"/>
          <p:cNvSpPr txBox="1"/>
          <p:nvPr/>
        </p:nvSpPr>
        <p:spPr>
          <a:xfrm>
            <a:off x="1857356" y="1357298"/>
            <a:ext cx="1120820" cy="369332"/>
          </a:xfrm>
          <a:prstGeom prst="rect">
            <a:avLst/>
          </a:prstGeom>
          <a:noFill/>
        </p:spPr>
        <p:txBody>
          <a:bodyPr wrap="none" rtlCol="0">
            <a:spAutoFit/>
          </a:bodyPr>
          <a:lstStyle/>
          <a:p>
            <a:r>
              <a:rPr lang="en-US" dirty="0" smtClean="0"/>
              <a:t>Business</a:t>
            </a:r>
            <a:endParaRPr lang="en-US" dirty="0"/>
          </a:p>
        </p:txBody>
      </p:sp>
      <p:sp>
        <p:nvSpPr>
          <p:cNvPr id="7" name="TextBox 6"/>
          <p:cNvSpPr txBox="1"/>
          <p:nvPr/>
        </p:nvSpPr>
        <p:spPr>
          <a:xfrm>
            <a:off x="3071802" y="1357298"/>
            <a:ext cx="1903085" cy="369332"/>
          </a:xfrm>
          <a:prstGeom prst="rect">
            <a:avLst/>
          </a:prstGeom>
          <a:noFill/>
        </p:spPr>
        <p:txBody>
          <a:bodyPr wrap="none" rtlCol="0">
            <a:spAutoFit/>
          </a:bodyPr>
          <a:lstStyle/>
          <a:p>
            <a:r>
              <a:rPr lang="en-US" dirty="0" smtClean="0"/>
              <a:t>Communications</a:t>
            </a:r>
            <a:endParaRPr lang="en-US" dirty="0"/>
          </a:p>
        </p:txBody>
      </p:sp>
      <p:sp>
        <p:nvSpPr>
          <p:cNvPr id="8" name="TextBox 7"/>
          <p:cNvSpPr txBox="1"/>
          <p:nvPr/>
        </p:nvSpPr>
        <p:spPr>
          <a:xfrm>
            <a:off x="5072066" y="1357298"/>
            <a:ext cx="1620957" cy="369332"/>
          </a:xfrm>
          <a:prstGeom prst="rect">
            <a:avLst/>
          </a:prstGeom>
          <a:noFill/>
        </p:spPr>
        <p:txBody>
          <a:bodyPr wrap="none" rtlCol="0">
            <a:spAutoFit/>
          </a:bodyPr>
          <a:lstStyle/>
          <a:p>
            <a:r>
              <a:rPr lang="en-US" dirty="0" smtClean="0"/>
              <a:t>Entertainment</a:t>
            </a:r>
            <a:endParaRPr lang="en-US" dirty="0"/>
          </a:p>
        </p:txBody>
      </p:sp>
      <p:grpSp>
        <p:nvGrpSpPr>
          <p:cNvPr id="23" name="Group 22"/>
          <p:cNvGrpSpPr/>
          <p:nvPr/>
        </p:nvGrpSpPr>
        <p:grpSpPr>
          <a:xfrm>
            <a:off x="-1928858" y="1857364"/>
            <a:ext cx="5000660" cy="2719401"/>
            <a:chOff x="857224" y="2000240"/>
            <a:chExt cx="5000660" cy="2719401"/>
          </a:xfrm>
        </p:grpSpPr>
        <p:pic>
          <p:nvPicPr>
            <p:cNvPr id="19" name="Picture 18" descr="virtual_class.gif"/>
            <p:cNvPicPr>
              <a:picLocks noChangeAspect="1"/>
            </p:cNvPicPr>
            <p:nvPr/>
          </p:nvPicPr>
          <p:blipFill>
            <a:blip r:embed="rId3"/>
            <a:stretch>
              <a:fillRect/>
            </a:stretch>
          </p:blipFill>
          <p:spPr>
            <a:xfrm>
              <a:off x="857224" y="2000240"/>
              <a:ext cx="3605836" cy="2719401"/>
            </a:xfrm>
            <a:prstGeom prst="rect">
              <a:avLst/>
            </a:prstGeom>
          </p:spPr>
        </p:pic>
        <p:grpSp>
          <p:nvGrpSpPr>
            <p:cNvPr id="17" name="Group 16"/>
            <p:cNvGrpSpPr/>
            <p:nvPr/>
          </p:nvGrpSpPr>
          <p:grpSpPr>
            <a:xfrm>
              <a:off x="1000100" y="2428868"/>
              <a:ext cx="4857784" cy="1857388"/>
              <a:chOff x="-500098" y="2357430"/>
              <a:chExt cx="7143801" cy="2786082"/>
            </a:xfrm>
          </p:grpSpPr>
          <p:pic>
            <p:nvPicPr>
              <p:cNvPr id="9" name="Picture 8" descr="atelier-image-badgeville.jpg"/>
              <p:cNvPicPr>
                <a:picLocks noChangeAspect="1"/>
              </p:cNvPicPr>
              <p:nvPr/>
            </p:nvPicPr>
            <p:blipFill>
              <a:blip r:embed="rId4" cstate="print"/>
              <a:stretch>
                <a:fillRect/>
              </a:stretch>
            </p:blipFill>
            <p:spPr>
              <a:xfrm>
                <a:off x="4429125" y="2357430"/>
                <a:ext cx="2214578" cy="1169538"/>
              </a:xfrm>
              <a:prstGeom prst="rect">
                <a:avLst/>
              </a:prstGeom>
            </p:spPr>
          </p:pic>
          <p:pic>
            <p:nvPicPr>
              <p:cNvPr id="10" name="Picture 9" descr="codecademybadges.png"/>
              <p:cNvPicPr>
                <a:picLocks noChangeAspect="1"/>
              </p:cNvPicPr>
              <p:nvPr/>
            </p:nvPicPr>
            <p:blipFill>
              <a:blip r:embed="rId5" cstate="print"/>
              <a:stretch>
                <a:fillRect/>
              </a:stretch>
            </p:blipFill>
            <p:spPr>
              <a:xfrm>
                <a:off x="4429124" y="3500438"/>
                <a:ext cx="2214578" cy="1622142"/>
              </a:xfrm>
              <a:prstGeom prst="rect">
                <a:avLst/>
              </a:prstGeom>
            </p:spPr>
          </p:pic>
          <p:pic>
            <p:nvPicPr>
              <p:cNvPr id="14" name="Picture 13" descr="gamification-meaning.jpg"/>
              <p:cNvPicPr>
                <a:picLocks noChangeAspect="1"/>
              </p:cNvPicPr>
              <p:nvPr/>
            </p:nvPicPr>
            <p:blipFill>
              <a:blip r:embed="rId6" cstate="print"/>
              <a:srcRect t="22951" b="20799"/>
              <a:stretch>
                <a:fillRect/>
              </a:stretch>
            </p:blipFill>
            <p:spPr>
              <a:xfrm>
                <a:off x="-500098" y="2357430"/>
                <a:ext cx="4929222" cy="2786082"/>
              </a:xfrm>
              <a:prstGeom prst="rect">
                <a:avLst/>
              </a:prstGeom>
            </p:spPr>
          </p:pic>
        </p:grpSp>
        <p:grpSp>
          <p:nvGrpSpPr>
            <p:cNvPr id="16" name="Group 15"/>
            <p:cNvGrpSpPr/>
            <p:nvPr/>
          </p:nvGrpSpPr>
          <p:grpSpPr>
            <a:xfrm>
              <a:off x="1000100" y="2643182"/>
              <a:ext cx="4714908" cy="1500198"/>
              <a:chOff x="4036247" y="2428868"/>
              <a:chExt cx="7072362" cy="1791665"/>
            </a:xfrm>
          </p:grpSpPr>
          <p:pic>
            <p:nvPicPr>
              <p:cNvPr id="13" name="Picture 12" descr="Fotolia_9719335_XS.jpg"/>
              <p:cNvPicPr>
                <a:picLocks noChangeAspect="1"/>
              </p:cNvPicPr>
              <p:nvPr/>
            </p:nvPicPr>
            <p:blipFill>
              <a:blip r:embed="rId7"/>
              <a:srcRect r="4349"/>
              <a:stretch>
                <a:fillRect/>
              </a:stretch>
            </p:blipFill>
            <p:spPr>
              <a:xfrm>
                <a:off x="4036247" y="2428868"/>
                <a:ext cx="2286016" cy="1785949"/>
              </a:xfrm>
              <a:prstGeom prst="rect">
                <a:avLst/>
              </a:prstGeom>
            </p:spPr>
          </p:pic>
          <p:pic>
            <p:nvPicPr>
              <p:cNvPr id="12" name="Picture 11" descr="e-learning-11.jpg"/>
              <p:cNvPicPr>
                <a:picLocks noChangeAspect="1"/>
              </p:cNvPicPr>
              <p:nvPr/>
            </p:nvPicPr>
            <p:blipFill>
              <a:blip r:embed="rId8"/>
              <a:srcRect l="6001" r="3333"/>
              <a:stretch>
                <a:fillRect/>
              </a:stretch>
            </p:blipFill>
            <p:spPr>
              <a:xfrm>
                <a:off x="6250825" y="2428868"/>
                <a:ext cx="4857784" cy="1791665"/>
              </a:xfrm>
              <a:prstGeom prst="rect">
                <a:avLst/>
              </a:prstGeom>
            </p:spPr>
          </p:pic>
        </p:grpSp>
      </p:grpSp>
      <p:grpSp>
        <p:nvGrpSpPr>
          <p:cNvPr id="24" name="Group 23"/>
          <p:cNvGrpSpPr/>
          <p:nvPr/>
        </p:nvGrpSpPr>
        <p:grpSpPr>
          <a:xfrm>
            <a:off x="214282" y="4811001"/>
            <a:ext cx="3071802" cy="2046999"/>
            <a:chOff x="6072198" y="1214422"/>
            <a:chExt cx="3071802" cy="2046999"/>
          </a:xfrm>
        </p:grpSpPr>
        <p:pic>
          <p:nvPicPr>
            <p:cNvPr id="21" name="Picture 20" descr="Fotolia_31733969_Subscription_L.jpg"/>
            <p:cNvPicPr>
              <a:picLocks noChangeAspect="1"/>
            </p:cNvPicPr>
            <p:nvPr/>
          </p:nvPicPr>
          <p:blipFill>
            <a:blip r:embed="rId9" cstate="print"/>
            <a:stretch>
              <a:fillRect/>
            </a:stretch>
          </p:blipFill>
          <p:spPr>
            <a:xfrm>
              <a:off x="6072198" y="1214422"/>
              <a:ext cx="3071802" cy="2046999"/>
            </a:xfrm>
            <a:prstGeom prst="rect">
              <a:avLst/>
            </a:prstGeom>
          </p:spPr>
        </p:pic>
        <p:pic>
          <p:nvPicPr>
            <p:cNvPr id="20" name="Picture 19" descr="ecommerce1.png"/>
            <p:cNvPicPr>
              <a:picLocks noChangeAspect="1"/>
            </p:cNvPicPr>
            <p:nvPr/>
          </p:nvPicPr>
          <p:blipFill>
            <a:blip r:embed="rId10"/>
            <a:stretch>
              <a:fillRect/>
            </a:stretch>
          </p:blipFill>
          <p:spPr>
            <a:xfrm>
              <a:off x="6286512" y="1428736"/>
              <a:ext cx="2643206" cy="1548753"/>
            </a:xfrm>
            <a:prstGeom prst="rect">
              <a:avLst/>
            </a:prstGeom>
          </p:spPr>
        </p:pic>
        <p:pic>
          <p:nvPicPr>
            <p:cNvPr id="22" name="Picture 21" descr="Online-Banking.jpg"/>
            <p:cNvPicPr>
              <a:picLocks noChangeAspect="1"/>
            </p:cNvPicPr>
            <p:nvPr/>
          </p:nvPicPr>
          <p:blipFill>
            <a:blip r:embed="rId11"/>
            <a:stretch>
              <a:fillRect/>
            </a:stretch>
          </p:blipFill>
          <p:spPr>
            <a:xfrm>
              <a:off x="6500826" y="1714488"/>
              <a:ext cx="2422558" cy="1504820"/>
            </a:xfrm>
            <a:prstGeom prst="rect">
              <a:avLst/>
            </a:prstGeom>
          </p:spPr>
        </p:pic>
      </p:grpSp>
      <p:grpSp>
        <p:nvGrpSpPr>
          <p:cNvPr id="32" name="Group 31"/>
          <p:cNvGrpSpPr/>
          <p:nvPr/>
        </p:nvGrpSpPr>
        <p:grpSpPr>
          <a:xfrm>
            <a:off x="3357554" y="1428736"/>
            <a:ext cx="4841090" cy="2708239"/>
            <a:chOff x="4929190" y="1500174"/>
            <a:chExt cx="4841090" cy="2708239"/>
          </a:xfrm>
        </p:grpSpPr>
        <p:pic>
          <p:nvPicPr>
            <p:cNvPr id="29" name="Picture 28" descr="VideoConference.jpg"/>
            <p:cNvPicPr>
              <a:picLocks noChangeAspect="1"/>
            </p:cNvPicPr>
            <p:nvPr/>
          </p:nvPicPr>
          <p:blipFill>
            <a:blip r:embed="rId12"/>
            <a:stretch>
              <a:fillRect/>
            </a:stretch>
          </p:blipFill>
          <p:spPr>
            <a:xfrm>
              <a:off x="5214942" y="1857364"/>
              <a:ext cx="3731824" cy="2351049"/>
            </a:xfrm>
            <a:prstGeom prst="rect">
              <a:avLst/>
            </a:prstGeom>
          </p:spPr>
        </p:pic>
        <p:pic>
          <p:nvPicPr>
            <p:cNvPr id="28" name="Picture 27" descr="skype_logo.png"/>
            <p:cNvPicPr>
              <a:picLocks noChangeAspect="1"/>
            </p:cNvPicPr>
            <p:nvPr/>
          </p:nvPicPr>
          <p:blipFill>
            <a:blip r:embed="rId13"/>
            <a:stretch>
              <a:fillRect/>
            </a:stretch>
          </p:blipFill>
          <p:spPr>
            <a:xfrm>
              <a:off x="5429256" y="2143116"/>
              <a:ext cx="4341024" cy="1917473"/>
            </a:xfrm>
            <a:prstGeom prst="rect">
              <a:avLst/>
            </a:prstGeom>
          </p:spPr>
        </p:pic>
        <p:pic>
          <p:nvPicPr>
            <p:cNvPr id="30" name="Picture 29" descr="yahoo_messenger_logo1.png"/>
            <p:cNvPicPr>
              <a:picLocks noChangeAspect="1"/>
            </p:cNvPicPr>
            <p:nvPr/>
          </p:nvPicPr>
          <p:blipFill>
            <a:blip r:embed="rId14"/>
            <a:stretch>
              <a:fillRect/>
            </a:stretch>
          </p:blipFill>
          <p:spPr>
            <a:xfrm>
              <a:off x="7858148" y="1500174"/>
              <a:ext cx="1576422" cy="1576422"/>
            </a:xfrm>
            <a:prstGeom prst="rect">
              <a:avLst/>
            </a:prstGeom>
          </p:spPr>
        </p:pic>
        <p:pic>
          <p:nvPicPr>
            <p:cNvPr id="25" name="Picture 24" descr="email-logo.jpg"/>
            <p:cNvPicPr>
              <a:picLocks noChangeAspect="1"/>
            </p:cNvPicPr>
            <p:nvPr/>
          </p:nvPicPr>
          <p:blipFill>
            <a:blip r:embed="rId15" cstate="print"/>
            <a:srcRect t="10000" b="16667"/>
            <a:stretch>
              <a:fillRect/>
            </a:stretch>
          </p:blipFill>
          <p:spPr>
            <a:xfrm>
              <a:off x="4929190" y="1928802"/>
              <a:ext cx="2143140" cy="1571636"/>
            </a:xfrm>
            <a:prstGeom prst="rect">
              <a:avLst/>
            </a:prstGeom>
          </p:spPr>
        </p:pic>
        <p:pic>
          <p:nvPicPr>
            <p:cNvPr id="31" name="Picture 30" descr="Hangouts.png"/>
            <p:cNvPicPr>
              <a:picLocks noChangeAspect="1"/>
            </p:cNvPicPr>
            <p:nvPr/>
          </p:nvPicPr>
          <p:blipFill>
            <a:blip r:embed="rId16" cstate="print"/>
            <a:stretch>
              <a:fillRect/>
            </a:stretch>
          </p:blipFill>
          <p:spPr>
            <a:xfrm>
              <a:off x="6643702" y="2071678"/>
              <a:ext cx="2071678" cy="2071678"/>
            </a:xfrm>
            <a:prstGeom prst="rect">
              <a:avLst/>
            </a:prstGeom>
          </p:spPr>
        </p:pic>
      </p:grpSp>
      <p:sp>
        <p:nvSpPr>
          <p:cNvPr id="33" name="TextBox 32"/>
          <p:cNvSpPr txBox="1"/>
          <p:nvPr/>
        </p:nvSpPr>
        <p:spPr>
          <a:xfrm>
            <a:off x="6929454" y="1357298"/>
            <a:ext cx="1723549" cy="369332"/>
          </a:xfrm>
          <a:prstGeom prst="rect">
            <a:avLst/>
          </a:prstGeom>
          <a:noFill/>
        </p:spPr>
        <p:txBody>
          <a:bodyPr wrap="none" rtlCol="0">
            <a:spAutoFit/>
          </a:bodyPr>
          <a:lstStyle/>
          <a:p>
            <a:r>
              <a:rPr lang="en-US" dirty="0" smtClean="0"/>
              <a:t>Medical/Health</a:t>
            </a:r>
            <a:endParaRPr lang="en-US" dirty="0"/>
          </a:p>
        </p:txBody>
      </p:sp>
      <p:grpSp>
        <p:nvGrpSpPr>
          <p:cNvPr id="44" name="Group 43"/>
          <p:cNvGrpSpPr/>
          <p:nvPr/>
        </p:nvGrpSpPr>
        <p:grpSpPr>
          <a:xfrm>
            <a:off x="7000892" y="5715016"/>
            <a:ext cx="2857520" cy="714380"/>
            <a:chOff x="9572660" y="4071942"/>
            <a:chExt cx="2357454" cy="571504"/>
          </a:xfrm>
        </p:grpSpPr>
        <p:sp>
          <p:nvSpPr>
            <p:cNvPr id="43" name="Rectangle 42"/>
            <p:cNvSpPr/>
            <p:nvPr/>
          </p:nvSpPr>
          <p:spPr>
            <a:xfrm>
              <a:off x="9572660" y="4071942"/>
              <a:ext cx="2357454" cy="57150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7" name="Picture 36" descr="Livestream-Logo.png"/>
            <p:cNvPicPr>
              <a:picLocks noChangeAspect="1"/>
            </p:cNvPicPr>
            <p:nvPr/>
          </p:nvPicPr>
          <p:blipFill>
            <a:blip r:embed="rId17"/>
            <a:stretch>
              <a:fillRect/>
            </a:stretch>
          </p:blipFill>
          <p:spPr>
            <a:xfrm>
              <a:off x="9572660" y="4071942"/>
              <a:ext cx="2286016" cy="571504"/>
            </a:xfrm>
            <a:prstGeom prst="rect">
              <a:avLst/>
            </a:prstGeom>
          </p:spPr>
        </p:pic>
      </p:grpSp>
      <p:grpSp>
        <p:nvGrpSpPr>
          <p:cNvPr id="51" name="Group 50"/>
          <p:cNvGrpSpPr/>
          <p:nvPr/>
        </p:nvGrpSpPr>
        <p:grpSpPr>
          <a:xfrm>
            <a:off x="8572528" y="1714488"/>
            <a:ext cx="4635564" cy="3170384"/>
            <a:chOff x="9144000" y="1214422"/>
            <a:chExt cx="4635564" cy="3170384"/>
          </a:xfrm>
        </p:grpSpPr>
        <p:pic>
          <p:nvPicPr>
            <p:cNvPr id="47" name="Picture 46" descr="American_Well_3_610x418.jpg"/>
            <p:cNvPicPr>
              <a:picLocks noChangeAspect="1"/>
            </p:cNvPicPr>
            <p:nvPr/>
          </p:nvPicPr>
          <p:blipFill>
            <a:blip r:embed="rId18"/>
            <a:stretch>
              <a:fillRect/>
            </a:stretch>
          </p:blipFill>
          <p:spPr>
            <a:xfrm>
              <a:off x="9144000" y="1214422"/>
              <a:ext cx="4397096" cy="3013092"/>
            </a:xfrm>
            <a:prstGeom prst="rect">
              <a:avLst/>
            </a:prstGeom>
          </p:spPr>
        </p:pic>
        <p:pic>
          <p:nvPicPr>
            <p:cNvPr id="48" name="Picture 47" descr="google-health-computer-featured.jpg"/>
            <p:cNvPicPr>
              <a:picLocks noChangeAspect="1"/>
            </p:cNvPicPr>
            <p:nvPr/>
          </p:nvPicPr>
          <p:blipFill>
            <a:blip r:embed="rId19"/>
            <a:stretch>
              <a:fillRect/>
            </a:stretch>
          </p:blipFill>
          <p:spPr>
            <a:xfrm>
              <a:off x="11215734" y="2214554"/>
              <a:ext cx="2563830" cy="1214446"/>
            </a:xfrm>
            <a:prstGeom prst="rect">
              <a:avLst/>
            </a:prstGeom>
          </p:spPr>
        </p:pic>
        <p:pic>
          <p:nvPicPr>
            <p:cNvPr id="49" name="Picture 48" descr="monitor.jpg"/>
            <p:cNvPicPr>
              <a:picLocks noChangeAspect="1"/>
            </p:cNvPicPr>
            <p:nvPr/>
          </p:nvPicPr>
          <p:blipFill>
            <a:blip r:embed="rId20"/>
            <a:stretch>
              <a:fillRect/>
            </a:stretch>
          </p:blipFill>
          <p:spPr>
            <a:xfrm>
              <a:off x="9358346" y="2428868"/>
              <a:ext cx="2143140" cy="1955938"/>
            </a:xfrm>
            <a:prstGeom prst="rect">
              <a:avLst/>
            </a:prstGeom>
          </p:spPr>
        </p:pic>
      </p:grpSp>
      <p:grpSp>
        <p:nvGrpSpPr>
          <p:cNvPr id="54" name="Group 53"/>
          <p:cNvGrpSpPr/>
          <p:nvPr/>
        </p:nvGrpSpPr>
        <p:grpSpPr>
          <a:xfrm>
            <a:off x="3643306" y="4643446"/>
            <a:ext cx="5929355" cy="2617874"/>
            <a:chOff x="4071934" y="3929066"/>
            <a:chExt cx="5929355" cy="2617874"/>
          </a:xfrm>
        </p:grpSpPr>
        <p:pic>
          <p:nvPicPr>
            <p:cNvPr id="36" name="Picture 35" descr="Inter.jpg"/>
            <p:cNvPicPr>
              <a:picLocks noChangeAspect="1"/>
            </p:cNvPicPr>
            <p:nvPr/>
          </p:nvPicPr>
          <p:blipFill>
            <a:blip r:embed="rId21"/>
            <a:stretch>
              <a:fillRect/>
            </a:stretch>
          </p:blipFill>
          <p:spPr>
            <a:xfrm>
              <a:off x="4929190" y="3929066"/>
              <a:ext cx="3619154" cy="2214578"/>
            </a:xfrm>
            <a:prstGeom prst="rect">
              <a:avLst/>
            </a:prstGeom>
          </p:spPr>
        </p:pic>
        <p:grpSp>
          <p:nvGrpSpPr>
            <p:cNvPr id="42" name="Group 41"/>
            <p:cNvGrpSpPr/>
            <p:nvPr/>
          </p:nvGrpSpPr>
          <p:grpSpPr>
            <a:xfrm>
              <a:off x="4071934" y="4429132"/>
              <a:ext cx="2924289" cy="2117808"/>
              <a:chOff x="7577065" y="2311324"/>
              <a:chExt cx="5048250" cy="3333750"/>
            </a:xfrm>
          </p:grpSpPr>
          <p:pic>
            <p:nvPicPr>
              <p:cNvPr id="38" name="Picture 37" descr="social-media-logos.jpg"/>
              <p:cNvPicPr>
                <a:picLocks noChangeAspect="1"/>
              </p:cNvPicPr>
              <p:nvPr/>
            </p:nvPicPr>
            <p:blipFill>
              <a:blip r:embed="rId22"/>
              <a:stretch>
                <a:fillRect/>
              </a:stretch>
            </p:blipFill>
            <p:spPr>
              <a:xfrm>
                <a:off x="7577065" y="2311324"/>
                <a:ext cx="5048250" cy="3333750"/>
              </a:xfrm>
              <a:prstGeom prst="rect">
                <a:avLst/>
              </a:prstGeom>
            </p:spPr>
          </p:pic>
          <p:pic>
            <p:nvPicPr>
              <p:cNvPr id="39" name="Picture 38" descr="tumblr-logo.png"/>
              <p:cNvPicPr>
                <a:picLocks noChangeAspect="1"/>
              </p:cNvPicPr>
              <p:nvPr/>
            </p:nvPicPr>
            <p:blipFill>
              <a:blip r:embed="rId23" cstate="print"/>
              <a:stretch>
                <a:fillRect/>
              </a:stretch>
            </p:blipFill>
            <p:spPr>
              <a:xfrm>
                <a:off x="10358478" y="3643314"/>
                <a:ext cx="1063142" cy="1063142"/>
              </a:xfrm>
              <a:prstGeom prst="rect">
                <a:avLst/>
              </a:prstGeom>
            </p:spPr>
          </p:pic>
        </p:grpSp>
        <p:pic>
          <p:nvPicPr>
            <p:cNvPr id="34" name="Picture 33" descr="ahg_live_stream_page_sample_jan_2013_cropped.jpg"/>
            <p:cNvPicPr>
              <a:picLocks noChangeAspect="1"/>
            </p:cNvPicPr>
            <p:nvPr/>
          </p:nvPicPr>
          <p:blipFill>
            <a:blip r:embed="rId24" cstate="print"/>
            <a:stretch>
              <a:fillRect/>
            </a:stretch>
          </p:blipFill>
          <p:spPr>
            <a:xfrm>
              <a:off x="7143768" y="4000504"/>
              <a:ext cx="2837011" cy="1785950"/>
            </a:xfrm>
            <a:prstGeom prst="rect">
              <a:avLst/>
            </a:prstGeom>
          </p:spPr>
        </p:pic>
        <p:grpSp>
          <p:nvGrpSpPr>
            <p:cNvPr id="53" name="Group 52"/>
            <p:cNvGrpSpPr/>
            <p:nvPr/>
          </p:nvGrpSpPr>
          <p:grpSpPr>
            <a:xfrm>
              <a:off x="6429389" y="4810112"/>
              <a:ext cx="3571900" cy="1547846"/>
              <a:chOff x="5715007" y="4071942"/>
              <a:chExt cx="4857785" cy="2047888"/>
            </a:xfrm>
          </p:grpSpPr>
          <p:grpSp>
            <p:nvGrpSpPr>
              <p:cNvPr id="52" name="Group 51"/>
              <p:cNvGrpSpPr/>
              <p:nvPr/>
            </p:nvGrpSpPr>
            <p:grpSpPr>
              <a:xfrm>
                <a:off x="9001156" y="4071942"/>
                <a:ext cx="1571636" cy="2047888"/>
                <a:chOff x="10001288" y="4286256"/>
                <a:chExt cx="1571636" cy="2047888"/>
              </a:xfrm>
            </p:grpSpPr>
            <p:pic>
              <p:nvPicPr>
                <p:cNvPr id="35" name="Picture 34" descr="friv-logo-picture.png"/>
                <p:cNvPicPr>
                  <a:picLocks noChangeAspect="1"/>
                </p:cNvPicPr>
                <p:nvPr/>
              </p:nvPicPr>
              <p:blipFill>
                <a:blip r:embed="rId25" cstate="print"/>
                <a:stretch>
                  <a:fillRect/>
                </a:stretch>
              </p:blipFill>
              <p:spPr>
                <a:xfrm>
                  <a:off x="10001288" y="4286256"/>
                  <a:ext cx="1554751" cy="1000132"/>
                </a:xfrm>
                <a:prstGeom prst="rect">
                  <a:avLst/>
                </a:prstGeom>
              </p:spPr>
            </p:pic>
            <p:pic>
              <p:nvPicPr>
                <p:cNvPr id="41" name="Picture 40" descr="y8-y8com-85291604.jpg"/>
                <p:cNvPicPr>
                  <a:picLocks noChangeAspect="1"/>
                </p:cNvPicPr>
                <p:nvPr/>
              </p:nvPicPr>
              <p:blipFill>
                <a:blip r:embed="rId26"/>
                <a:stretch>
                  <a:fillRect/>
                </a:stretch>
              </p:blipFill>
              <p:spPr>
                <a:xfrm>
                  <a:off x="10001288" y="5286387"/>
                  <a:ext cx="1571636" cy="1047757"/>
                </a:xfrm>
                <a:prstGeom prst="rect">
                  <a:avLst/>
                </a:prstGeom>
              </p:spPr>
            </p:pic>
          </p:grpSp>
          <p:pic>
            <p:nvPicPr>
              <p:cNvPr id="50" name="Picture 49" descr="ragnarok-online-for-macragnarok-online---codeweavers-jzuuft85.jpg"/>
              <p:cNvPicPr>
                <a:picLocks noChangeAspect="1"/>
              </p:cNvPicPr>
              <p:nvPr/>
            </p:nvPicPr>
            <p:blipFill>
              <a:blip r:embed="rId27"/>
              <a:stretch>
                <a:fillRect/>
              </a:stretch>
            </p:blipFill>
            <p:spPr>
              <a:xfrm>
                <a:off x="5715007" y="4071942"/>
                <a:ext cx="3360692" cy="2000264"/>
              </a:xfrm>
              <a:prstGeom prst="rect">
                <a:avLst/>
              </a:prstGeom>
            </p:spPr>
          </p:pic>
        </p:gr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14290"/>
            <a:ext cx="8229600" cy="1143000"/>
          </a:xfrm>
        </p:spPr>
        <p:txBody>
          <a:bodyPr/>
          <a:lstStyle/>
          <a:p>
            <a:r>
              <a:rPr lang="en-US" sz="3200" b="1" dirty="0" smtClean="0">
                <a:effectLst>
                  <a:outerShdw blurRad="38100" dist="38100" dir="2700000" algn="tl">
                    <a:srgbClr val="000000">
                      <a:alpha val="43137"/>
                    </a:srgbClr>
                  </a:outerShdw>
                </a:effectLst>
              </a:rPr>
              <a:t>Internet Usage and Population Statistics</a:t>
            </a:r>
            <a:endParaRPr lang="en-US" sz="3200" b="1" dirty="0">
              <a:effectLst>
                <a:outerShdw blurRad="38100" dist="38100" dir="2700000" algn="tl">
                  <a:srgbClr val="000000">
                    <a:alpha val="43137"/>
                  </a:srgbClr>
                </a:outerShdw>
              </a:effectLst>
            </a:endParaRPr>
          </a:p>
        </p:txBody>
      </p:sp>
      <p:pic>
        <p:nvPicPr>
          <p:cNvPr id="6" name="Content Placeholder 5" descr="Internet-of-Things-1.jpg"/>
          <p:cNvPicPr>
            <a:picLocks noGrp="1" noChangeAspect="1"/>
          </p:cNvPicPr>
          <p:nvPr>
            <p:ph idx="1"/>
          </p:nvPr>
        </p:nvPicPr>
        <p:blipFill>
          <a:blip r:embed="rId2"/>
          <a:stretch>
            <a:fillRect/>
          </a:stretch>
        </p:blipFill>
        <p:spPr>
          <a:xfrm>
            <a:off x="642910" y="1142984"/>
            <a:ext cx="7571128" cy="4983179"/>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World</a:t>
            </a:r>
            <a:endParaRPr lang="en-US" dirty="0"/>
          </a:p>
        </p:txBody>
      </p:sp>
      <p:pic>
        <p:nvPicPr>
          <p:cNvPr id="4" name="Content Placeholder 3" descr="ConnectedWorld10Billion.jpg"/>
          <p:cNvPicPr>
            <a:picLocks noGrp="1" noChangeAspect="1"/>
          </p:cNvPicPr>
          <p:nvPr>
            <p:ph idx="1"/>
          </p:nvPr>
        </p:nvPicPr>
        <p:blipFill>
          <a:blip r:embed="rId2"/>
          <a:srcRect l="27931" t="19888" r="10766" b="5927"/>
          <a:stretch>
            <a:fillRect/>
          </a:stretch>
        </p:blipFill>
        <p:spPr>
          <a:xfrm>
            <a:off x="1857356" y="1214422"/>
            <a:ext cx="5357850" cy="5036378"/>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28596" y="214290"/>
            <a:ext cx="8229600" cy="1071570"/>
          </a:xfrm>
        </p:spPr>
        <p:txBody>
          <a:bodyPr/>
          <a:lstStyle/>
          <a:p>
            <a:r>
              <a:rPr lang="en-US" sz="3200" b="1" dirty="0" smtClean="0">
                <a:effectLst>
                  <a:outerShdw blurRad="38100" dist="38100" dir="2700000" algn="tl">
                    <a:srgbClr val="000000">
                      <a:alpha val="43137"/>
                    </a:srgbClr>
                  </a:outerShdw>
                </a:effectLst>
              </a:rPr>
              <a:t>Typical Views of the Internet of Things</a:t>
            </a:r>
            <a:endParaRPr lang="en-US" sz="3200" b="1" dirty="0">
              <a:effectLst>
                <a:outerShdw blurRad="38100" dist="38100" dir="2700000" algn="tl">
                  <a:srgbClr val="000000">
                    <a:alpha val="43137"/>
                  </a:srgbClr>
                </a:outerShdw>
              </a:effectLst>
            </a:endParaRPr>
          </a:p>
        </p:txBody>
      </p:sp>
      <p:pic>
        <p:nvPicPr>
          <p:cNvPr id="8" name="Content Placeholder 5" descr="freescale-internet-of-things.jpg"/>
          <p:cNvPicPr>
            <a:picLocks noChangeAspect="1"/>
          </p:cNvPicPr>
          <p:nvPr/>
        </p:nvPicPr>
        <p:blipFill>
          <a:blip r:embed="rId2"/>
          <a:srcRect l="34648" t="59567" r="34029" b="5944"/>
          <a:stretch>
            <a:fillRect/>
          </a:stretch>
        </p:blipFill>
        <p:spPr bwMode="auto">
          <a:xfrm>
            <a:off x="4929190" y="1357298"/>
            <a:ext cx="2571768" cy="1928826"/>
          </a:xfrm>
          <a:prstGeom prst="rect">
            <a:avLst/>
          </a:prstGeom>
          <a:noFill/>
          <a:ln w="9525">
            <a:noFill/>
            <a:miter lim="800000"/>
            <a:headEnd/>
            <a:tailEnd/>
          </a:ln>
          <a:effectLst/>
        </p:spPr>
      </p:pic>
      <p:pic>
        <p:nvPicPr>
          <p:cNvPr id="9" name="Content Placeholder 5" descr="freescale-internet-of-things.jpg"/>
          <p:cNvPicPr>
            <a:picLocks noChangeAspect="1"/>
          </p:cNvPicPr>
          <p:nvPr/>
        </p:nvPicPr>
        <p:blipFill>
          <a:blip r:embed="rId2"/>
          <a:srcRect l="68291" t="58240" b="6386"/>
          <a:stretch>
            <a:fillRect/>
          </a:stretch>
        </p:blipFill>
        <p:spPr bwMode="auto">
          <a:xfrm>
            <a:off x="1714480" y="1357298"/>
            <a:ext cx="2643206" cy="1934072"/>
          </a:xfrm>
          <a:prstGeom prst="rect">
            <a:avLst/>
          </a:prstGeom>
          <a:noFill/>
          <a:ln w="9525">
            <a:noFill/>
            <a:miter lim="800000"/>
            <a:headEnd/>
            <a:tailEnd/>
          </a:ln>
          <a:effectLst/>
        </p:spPr>
      </p:pic>
      <p:pic>
        <p:nvPicPr>
          <p:cNvPr id="10" name="Picture 9" descr="DWF13_IoT.pdf-page-002.jpg"/>
          <p:cNvPicPr>
            <a:picLocks noChangeAspect="1"/>
          </p:cNvPicPr>
          <p:nvPr/>
        </p:nvPicPr>
        <p:blipFill>
          <a:blip r:embed="rId3"/>
          <a:srcRect l="35362" t="16529" r="35362" b="54821"/>
          <a:stretch>
            <a:fillRect/>
          </a:stretch>
        </p:blipFill>
        <p:spPr>
          <a:xfrm>
            <a:off x="4929190" y="3857628"/>
            <a:ext cx="2714644" cy="1992370"/>
          </a:xfrm>
          <a:prstGeom prst="rect">
            <a:avLst/>
          </a:prstGeom>
        </p:spPr>
      </p:pic>
      <p:pic>
        <p:nvPicPr>
          <p:cNvPr id="11" name="Picture 10" descr="DWF13_IoT.pdf-page-002.jpg"/>
          <p:cNvPicPr>
            <a:picLocks noChangeAspect="1"/>
          </p:cNvPicPr>
          <p:nvPr/>
        </p:nvPicPr>
        <p:blipFill>
          <a:blip r:embed="rId3"/>
          <a:srcRect l="65909" t="16234" r="4870" b="54545"/>
          <a:stretch>
            <a:fillRect/>
          </a:stretch>
        </p:blipFill>
        <p:spPr>
          <a:xfrm>
            <a:off x="1714480" y="3929066"/>
            <a:ext cx="2667019" cy="2000264"/>
          </a:xfrm>
          <a:prstGeom prst="rect">
            <a:avLst/>
          </a:prstGeom>
        </p:spPr>
      </p:pic>
      <p:sp>
        <p:nvSpPr>
          <p:cNvPr id="13" name="TextBox 12"/>
          <p:cNvSpPr txBox="1"/>
          <p:nvPr/>
        </p:nvSpPr>
        <p:spPr>
          <a:xfrm>
            <a:off x="1875643" y="3357562"/>
            <a:ext cx="2339167" cy="369332"/>
          </a:xfrm>
          <a:prstGeom prst="rect">
            <a:avLst/>
          </a:prstGeom>
          <a:noFill/>
        </p:spPr>
        <p:txBody>
          <a:bodyPr wrap="none" rtlCol="0">
            <a:spAutoFit/>
          </a:bodyPr>
          <a:lstStyle/>
          <a:p>
            <a:r>
              <a:rPr lang="en-US" dirty="0" smtClean="0"/>
              <a:t>Industrial Automation</a:t>
            </a:r>
            <a:endParaRPr lang="en-US" dirty="0"/>
          </a:p>
        </p:txBody>
      </p:sp>
      <p:sp>
        <p:nvSpPr>
          <p:cNvPr id="14" name="TextBox 13"/>
          <p:cNvSpPr txBox="1"/>
          <p:nvPr/>
        </p:nvSpPr>
        <p:spPr>
          <a:xfrm>
            <a:off x="5429256" y="3357562"/>
            <a:ext cx="1531188" cy="369332"/>
          </a:xfrm>
          <a:prstGeom prst="rect">
            <a:avLst/>
          </a:prstGeom>
          <a:noFill/>
        </p:spPr>
        <p:txBody>
          <a:bodyPr wrap="none" rtlCol="0">
            <a:spAutoFit/>
          </a:bodyPr>
          <a:lstStyle/>
          <a:p>
            <a:r>
              <a:rPr lang="en-US" dirty="0" smtClean="0"/>
              <a:t>Smart Health</a:t>
            </a:r>
            <a:endParaRPr lang="en-US" dirty="0"/>
          </a:p>
        </p:txBody>
      </p:sp>
      <p:sp>
        <p:nvSpPr>
          <p:cNvPr id="15" name="TextBox 14"/>
          <p:cNvSpPr txBox="1"/>
          <p:nvPr/>
        </p:nvSpPr>
        <p:spPr>
          <a:xfrm>
            <a:off x="2214546" y="6000768"/>
            <a:ext cx="1479892" cy="369332"/>
          </a:xfrm>
          <a:prstGeom prst="rect">
            <a:avLst/>
          </a:prstGeom>
          <a:noFill/>
        </p:spPr>
        <p:txBody>
          <a:bodyPr wrap="none" rtlCol="0">
            <a:spAutoFit/>
          </a:bodyPr>
          <a:lstStyle/>
          <a:p>
            <a:r>
              <a:rPr lang="en-US" dirty="0" smtClean="0"/>
              <a:t>Smart Home</a:t>
            </a:r>
            <a:endParaRPr lang="en-US" dirty="0"/>
          </a:p>
        </p:txBody>
      </p:sp>
      <p:sp>
        <p:nvSpPr>
          <p:cNvPr id="16" name="TextBox 15"/>
          <p:cNvSpPr txBox="1"/>
          <p:nvPr/>
        </p:nvSpPr>
        <p:spPr>
          <a:xfrm>
            <a:off x="5715008" y="5929330"/>
            <a:ext cx="1261884" cy="369332"/>
          </a:xfrm>
          <a:prstGeom prst="rect">
            <a:avLst/>
          </a:prstGeom>
          <a:noFill/>
        </p:spPr>
        <p:txBody>
          <a:bodyPr wrap="none" rtlCol="0">
            <a:spAutoFit/>
          </a:bodyPr>
          <a:lstStyle/>
          <a:p>
            <a:r>
              <a:rPr lang="en-US" dirty="0" smtClean="0"/>
              <a:t>Smart City</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Internet of Things</a:t>
            </a:r>
            <a:endParaRPr lang="en-US" dirty="0"/>
          </a:p>
        </p:txBody>
      </p:sp>
      <p:pic>
        <p:nvPicPr>
          <p:cNvPr id="4" name="What is The Internet of Things.mp4">
            <a:hlinkClick r:id="" action="ppaction://media"/>
          </p:cNvPr>
          <p:cNvPicPr>
            <a:picLocks noGrp="1" noRot="1" noChangeAspect="1"/>
          </p:cNvPicPr>
          <p:nvPr>
            <p:ph idx="1"/>
            <a:videoFile r:link="rId1"/>
          </p:nvPr>
        </p:nvPicPr>
        <p:blipFill>
          <a:blip r:embed="rId3"/>
          <a:stretch>
            <a:fillRect/>
          </a:stretch>
        </p:blipFill>
        <p:spPr>
          <a:xfrm>
            <a:off x="1214414" y="1643050"/>
            <a:ext cx="6710381" cy="3771643"/>
          </a:xfrm>
          <a:prstGeom prst="rect">
            <a:avLst/>
          </a:prstGeom>
        </p:spPr>
      </p:pic>
      <p:pic>
        <p:nvPicPr>
          <p:cNvPr id="5" name="Content Placeholder 3" descr="shutterstock_155472707.jpg w=558&amp;h=9999&amp;crop=0.jpg"/>
          <p:cNvPicPr>
            <a:picLocks noChangeAspect="1"/>
          </p:cNvPicPr>
          <p:nvPr/>
        </p:nvPicPr>
        <p:blipFill>
          <a:blip r:embed="rId4" cstate="print"/>
          <a:srcRect l="17567" r="17568"/>
          <a:stretch>
            <a:fillRect/>
          </a:stretch>
        </p:blipFill>
        <p:spPr bwMode="auto">
          <a:xfrm>
            <a:off x="3571868" y="1857364"/>
            <a:ext cx="2189478" cy="337544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of Things</a:t>
            </a:r>
            <a:endParaRPr lang="en-US" dirty="0"/>
          </a:p>
        </p:txBody>
      </p:sp>
      <p:sp>
        <p:nvSpPr>
          <p:cNvPr id="5" name="TextBox 4"/>
          <p:cNvSpPr txBox="1"/>
          <p:nvPr/>
        </p:nvSpPr>
        <p:spPr>
          <a:xfrm>
            <a:off x="571472" y="1500174"/>
            <a:ext cx="2214578" cy="369332"/>
          </a:xfrm>
          <a:prstGeom prst="rect">
            <a:avLst/>
          </a:prstGeom>
          <a:noFill/>
        </p:spPr>
        <p:txBody>
          <a:bodyPr wrap="square" rtlCol="0">
            <a:spAutoFit/>
          </a:bodyPr>
          <a:lstStyle/>
          <a:p>
            <a:r>
              <a:rPr lang="en-US" dirty="0" smtClean="0"/>
              <a:t>“Internet of Objects”</a:t>
            </a:r>
          </a:p>
        </p:txBody>
      </p:sp>
      <p:sp>
        <p:nvSpPr>
          <p:cNvPr id="8" name="TextBox 7"/>
          <p:cNvSpPr txBox="1"/>
          <p:nvPr/>
        </p:nvSpPr>
        <p:spPr>
          <a:xfrm>
            <a:off x="2928926" y="1500174"/>
            <a:ext cx="2857520" cy="369332"/>
          </a:xfrm>
          <a:prstGeom prst="rect">
            <a:avLst/>
          </a:prstGeom>
          <a:noFill/>
        </p:spPr>
        <p:txBody>
          <a:bodyPr wrap="square" rtlCol="0">
            <a:spAutoFit/>
          </a:bodyPr>
          <a:lstStyle/>
          <a:p>
            <a:r>
              <a:rPr lang="en-US" dirty="0" smtClean="0"/>
              <a:t>“Machine-to-Machine Era”</a:t>
            </a:r>
          </a:p>
        </p:txBody>
      </p:sp>
      <p:sp>
        <p:nvSpPr>
          <p:cNvPr id="9" name="TextBox 8"/>
          <p:cNvSpPr txBox="1"/>
          <p:nvPr/>
        </p:nvSpPr>
        <p:spPr>
          <a:xfrm>
            <a:off x="1428728" y="3643314"/>
            <a:ext cx="6357982" cy="2003625"/>
          </a:xfrm>
          <a:prstGeom prst="rect">
            <a:avLst/>
          </a:prstGeom>
          <a:noFill/>
        </p:spPr>
        <p:txBody>
          <a:bodyPr wrap="square" rtlCol="0">
            <a:spAutoFit/>
          </a:bodyPr>
          <a:lstStyle/>
          <a:p>
            <a:pPr marL="342900" indent="-342900">
              <a:lnSpc>
                <a:spcPct val="90000"/>
              </a:lnSpc>
              <a:spcBef>
                <a:spcPct val="20000"/>
              </a:spcBef>
              <a:buClr>
                <a:schemeClr val="tx2"/>
              </a:buClr>
              <a:buSzPct val="115000"/>
              <a:buFont typeface="Wingdings" pitchFamily="2" charset="2"/>
              <a:buNone/>
            </a:pPr>
            <a:endParaRPr lang="en-US" altLang="zh-CN" dirty="0" smtClean="0">
              <a:ea typeface="宋体" pitchFamily="2" charset="-122"/>
            </a:endParaRPr>
          </a:p>
          <a:p>
            <a:r>
              <a:rPr lang="en-US" altLang="zh-CN" b="1" dirty="0" smtClean="0">
                <a:ea typeface="宋体" pitchFamily="2" charset="-122"/>
              </a:rPr>
              <a:t>     (2)</a:t>
            </a:r>
            <a:r>
              <a:rPr lang="en-US" altLang="zh-CN" dirty="0" smtClean="0">
                <a:ea typeface="宋体" pitchFamily="2" charset="-122"/>
              </a:rPr>
              <a:t> Internet of Things refers to the concept that the   </a:t>
            </a:r>
          </a:p>
          <a:p>
            <a:r>
              <a:rPr lang="en-US" altLang="zh-CN" dirty="0" smtClean="0">
                <a:ea typeface="宋体" pitchFamily="2" charset="-122"/>
              </a:rPr>
              <a:t>     Internet is no longer just a global network for people to    </a:t>
            </a:r>
          </a:p>
          <a:p>
            <a:r>
              <a:rPr lang="en-US" altLang="zh-CN" dirty="0" smtClean="0">
                <a:ea typeface="宋体" pitchFamily="2" charset="-122"/>
              </a:rPr>
              <a:t>     communicate with one another using computers, but it is    </a:t>
            </a:r>
          </a:p>
          <a:p>
            <a:r>
              <a:rPr lang="en-US" altLang="zh-CN" dirty="0" smtClean="0">
                <a:ea typeface="宋体" pitchFamily="2" charset="-122"/>
              </a:rPr>
              <a:t>     also a platform for devices to communicate electronically </a:t>
            </a:r>
          </a:p>
          <a:p>
            <a:r>
              <a:rPr lang="en-US" altLang="zh-CN" dirty="0" smtClean="0">
                <a:ea typeface="宋体" pitchFamily="2" charset="-122"/>
              </a:rPr>
              <a:t>     with the world around them.”</a:t>
            </a:r>
          </a:p>
          <a:p>
            <a:r>
              <a:rPr lang="en-US" altLang="zh-CN" dirty="0" smtClean="0">
                <a:ea typeface="宋体" pitchFamily="2" charset="-122"/>
              </a:rPr>
              <a:t>			--Center for Data and Innovation</a:t>
            </a:r>
            <a:endParaRPr lang="en-US" dirty="0"/>
          </a:p>
        </p:txBody>
      </p:sp>
      <p:sp>
        <p:nvSpPr>
          <p:cNvPr id="10" name="TextBox 9"/>
          <p:cNvSpPr txBox="1"/>
          <p:nvPr/>
        </p:nvSpPr>
        <p:spPr>
          <a:xfrm>
            <a:off x="1357290" y="2000240"/>
            <a:ext cx="6429420" cy="1643527"/>
          </a:xfrm>
          <a:prstGeom prst="rect">
            <a:avLst/>
          </a:prstGeom>
          <a:noFill/>
          <a:ln>
            <a:noFill/>
          </a:ln>
        </p:spPr>
        <p:txBody>
          <a:bodyPr wrap="square" rtlCol="0">
            <a:spAutoFit/>
          </a:bodyPr>
          <a:lstStyle/>
          <a:p>
            <a:pPr marL="342900" indent="-342900" algn="just">
              <a:lnSpc>
                <a:spcPct val="90000"/>
              </a:lnSpc>
              <a:spcBef>
                <a:spcPct val="20000"/>
              </a:spcBef>
              <a:buClr>
                <a:schemeClr val="tx2"/>
              </a:buClr>
              <a:buSzPct val="115000"/>
              <a:buFont typeface="Wingdings" pitchFamily="2" charset="2"/>
              <a:buNone/>
            </a:pPr>
            <a:r>
              <a:rPr lang="en-US" altLang="zh-CN" sz="2800" b="1" dirty="0" smtClean="0">
                <a:ea typeface="宋体" pitchFamily="2" charset="-122"/>
              </a:rPr>
              <a:t>	</a:t>
            </a:r>
            <a:r>
              <a:rPr lang="en-US" altLang="zh-CN" b="1" dirty="0" smtClean="0">
                <a:ea typeface="宋体" pitchFamily="2" charset="-122"/>
              </a:rPr>
              <a:t>(1) T</a:t>
            </a:r>
            <a:r>
              <a:rPr lang="en-US" altLang="zh-CN" dirty="0" smtClean="0">
                <a:ea typeface="宋体" pitchFamily="2" charset="-122"/>
              </a:rPr>
              <a:t>he Internet of Things, also called The Internet of</a:t>
            </a:r>
          </a:p>
          <a:p>
            <a:pPr marL="342900" indent="-342900" algn="just">
              <a:lnSpc>
                <a:spcPct val="90000"/>
              </a:lnSpc>
              <a:spcBef>
                <a:spcPct val="20000"/>
              </a:spcBef>
              <a:buClr>
                <a:schemeClr val="tx2"/>
              </a:buClr>
              <a:buSzPct val="115000"/>
              <a:buFont typeface="Wingdings" pitchFamily="2" charset="2"/>
              <a:buNone/>
            </a:pPr>
            <a:r>
              <a:rPr lang="en-US" altLang="zh-CN" dirty="0" smtClean="0">
                <a:ea typeface="宋体" pitchFamily="2" charset="-122"/>
              </a:rPr>
              <a:t>	Objects, refers to a wireless network between objects,</a:t>
            </a:r>
          </a:p>
          <a:p>
            <a:pPr marL="342900" indent="-342900" algn="just">
              <a:lnSpc>
                <a:spcPct val="90000"/>
              </a:lnSpc>
              <a:spcBef>
                <a:spcPct val="20000"/>
              </a:spcBef>
              <a:buClr>
                <a:schemeClr val="tx2"/>
              </a:buClr>
              <a:buSzPct val="115000"/>
              <a:buFont typeface="Wingdings" pitchFamily="2" charset="2"/>
              <a:buNone/>
            </a:pPr>
            <a:r>
              <a:rPr lang="en-US" altLang="zh-CN" dirty="0" smtClean="0">
                <a:ea typeface="宋体" pitchFamily="2" charset="-122"/>
              </a:rPr>
              <a:t>	usually the network will be wireless and self-configuring, such as household appliances.</a:t>
            </a:r>
          </a:p>
          <a:p>
            <a:pPr marL="342900" indent="-342900">
              <a:lnSpc>
                <a:spcPct val="90000"/>
              </a:lnSpc>
              <a:spcBef>
                <a:spcPct val="20000"/>
              </a:spcBef>
              <a:buClr>
                <a:schemeClr val="tx2"/>
              </a:buClr>
              <a:buSzPct val="115000"/>
              <a:buFont typeface="Wingdings" pitchFamily="2" charset="2"/>
              <a:buNone/>
            </a:pPr>
            <a:r>
              <a:rPr lang="en-US" altLang="zh-CN" dirty="0" smtClean="0">
                <a:ea typeface="宋体" pitchFamily="2" charset="-122"/>
              </a:rPr>
              <a:t>                                                              ------Wikipedia</a:t>
            </a:r>
            <a:endParaRPr lang="en-US" dirty="0"/>
          </a:p>
        </p:txBody>
      </p:sp>
      <p:sp>
        <p:nvSpPr>
          <p:cNvPr id="12" name="TextBox 11"/>
          <p:cNvSpPr txBox="1"/>
          <p:nvPr/>
        </p:nvSpPr>
        <p:spPr>
          <a:xfrm>
            <a:off x="5929322" y="1500174"/>
            <a:ext cx="2643206" cy="369332"/>
          </a:xfrm>
          <a:prstGeom prst="rect">
            <a:avLst/>
          </a:prstGeom>
          <a:noFill/>
        </p:spPr>
        <p:txBody>
          <a:bodyPr wrap="square" rtlCol="0">
            <a:spAutoFit/>
          </a:bodyPr>
          <a:lstStyle/>
          <a:p>
            <a:r>
              <a:rPr lang="en-US" dirty="0" smtClean="0"/>
              <a:t>“Internet of Everything”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167AE7B0D47C4DAE4467732B1B6CAF" ma:contentTypeVersion="2" ma:contentTypeDescription="Create a new document." ma:contentTypeScope="" ma:versionID="7fb9ca324e20db7ab84d9a03f939c31b">
  <xsd:schema xmlns:xsd="http://www.w3.org/2001/XMLSchema" xmlns:xs="http://www.w3.org/2001/XMLSchema" xmlns:p="http://schemas.microsoft.com/office/2006/metadata/properties" xmlns:ns2="7fa4f811-6cd6-4533-97b8-ac3d4ba3146b" targetNamespace="http://schemas.microsoft.com/office/2006/metadata/properties" ma:root="true" ma:fieldsID="f8ed44d70ec6688df334f24791fa2795" ns2:_="">
    <xsd:import namespace="7fa4f811-6cd6-4533-97b8-ac3d4ba3146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a4f811-6cd6-4533-97b8-ac3d4ba314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07B48A-97F6-41FA-A294-6EF532AFB6A8}"/>
</file>

<file path=customXml/itemProps2.xml><?xml version="1.0" encoding="utf-8"?>
<ds:datastoreItem xmlns:ds="http://schemas.openxmlformats.org/officeDocument/2006/customXml" ds:itemID="{B9B1D1F7-9F5B-44D3-8CF5-E776CCFB015A}"/>
</file>

<file path=customXml/itemProps3.xml><?xml version="1.0" encoding="utf-8"?>
<ds:datastoreItem xmlns:ds="http://schemas.openxmlformats.org/officeDocument/2006/customXml" ds:itemID="{41A80CD5-0C62-4DA9-9F05-F6B68A0AC452}"/>
</file>

<file path=docProps/app.xml><?xml version="1.0" encoding="utf-8"?>
<Properties xmlns="http://schemas.openxmlformats.org/officeDocument/2006/extended-properties" xmlns:vt="http://schemas.openxmlformats.org/officeDocument/2006/docPropsVTypes">
  <TotalTime>5810</TotalTime>
  <Words>1036</Words>
  <Application>Microsoft Office PowerPoint</Application>
  <PresentationFormat>On-screen Show (4:3)</PresentationFormat>
  <Paragraphs>225</Paragraphs>
  <Slides>39</Slides>
  <Notes>11</Notes>
  <HiddenSlides>0</HiddenSlides>
  <MMClips>1</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Diseño predeterminado</vt:lpstr>
      <vt:lpstr>Office Theme</vt:lpstr>
      <vt:lpstr>Internet of Things</vt:lpstr>
      <vt:lpstr>Contents</vt:lpstr>
      <vt:lpstr>Internet Revolution</vt:lpstr>
      <vt:lpstr>Impact of the Internet</vt:lpstr>
      <vt:lpstr>Internet Usage and Population Statistics</vt:lpstr>
      <vt:lpstr>Connected World</vt:lpstr>
      <vt:lpstr>Typical Views of the Internet of Things</vt:lpstr>
      <vt:lpstr>What is the Internet of Things</vt:lpstr>
      <vt:lpstr>The Internet of Things</vt:lpstr>
      <vt:lpstr>The Internet of Things</vt:lpstr>
      <vt:lpstr>The Internet of Things</vt:lpstr>
      <vt:lpstr>Sensor devices are becoming widely available</vt:lpstr>
      <vt:lpstr>People Connecting to Things</vt:lpstr>
      <vt:lpstr>Things Connecting to Things</vt:lpstr>
      <vt:lpstr>Wireless Sensor Networks (WSN)</vt:lpstr>
      <vt:lpstr>Opportunities</vt:lpstr>
      <vt:lpstr>PowerPoint Presentation</vt:lpstr>
      <vt:lpstr>Characteristics</vt:lpstr>
      <vt:lpstr>Enabling Technologies</vt:lpstr>
      <vt:lpstr>PowerPoint Presentation</vt:lpstr>
      <vt:lpstr>Technical Perspective</vt:lpstr>
      <vt:lpstr>Applications of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and Issues</vt:lpstr>
      <vt:lpstr>PowerPoint Presentation</vt:lpstr>
      <vt:lpstr>PowerPoint Presentation</vt:lpstr>
      <vt:lpstr>PowerPoint Presentation</vt:lpstr>
      <vt:lpstr>Technology Roadmap of IoT</vt:lpstr>
      <vt:lpstr>Future of IoT</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ELECTRO</cp:lastModifiedBy>
  <cp:revision>797</cp:revision>
  <dcterms:created xsi:type="dcterms:W3CDTF">2010-05-23T14:28:12Z</dcterms:created>
  <dcterms:modified xsi:type="dcterms:W3CDTF">2015-11-17T18:21:52Z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0x01010007167AE7B0D47C4DAE4467732B1B6CAF</vt:lpwstr>
  </property>
</Properties>
</file>